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2" r:id="rId2"/>
    <p:sldMasterId id="2147483658" r:id="rId3"/>
  </p:sldMasterIdLst>
  <p:notesMasterIdLst>
    <p:notesMasterId r:id="rId16"/>
  </p:notesMasterIdLst>
  <p:sldIdLst>
    <p:sldId id="276" r:id="rId4"/>
    <p:sldId id="261" r:id="rId5"/>
    <p:sldId id="301" r:id="rId6"/>
    <p:sldId id="294" r:id="rId7"/>
    <p:sldId id="305" r:id="rId8"/>
    <p:sldId id="304" r:id="rId9"/>
    <p:sldId id="272" r:id="rId10"/>
    <p:sldId id="287" r:id="rId11"/>
    <p:sldId id="292" r:id="rId12"/>
    <p:sldId id="295" r:id="rId13"/>
    <p:sldId id="299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450"/>
    <a:srgbClr val="86A67E"/>
    <a:srgbClr val="82C272"/>
    <a:srgbClr val="15B000"/>
    <a:srgbClr val="588A29"/>
    <a:srgbClr val="0099FF"/>
    <a:srgbClr val="1E2C56"/>
    <a:srgbClr val="1DA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434" autoAdjust="0"/>
  </p:normalViewPr>
  <p:slideViewPr>
    <p:cSldViewPr snapToGrid="0" snapToObjects="1"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BDD6-01DE-4B4C-85E6-44D38AEE116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C9A4-A2F1-4BEA-A135-FEEFCB5BC0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7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E29B0-BA60-4291-86BB-7F4AE27F4DA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1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4C9A4-A2F1-4BEA-A135-FEEFCB5BC0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9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4C9A4-A2F1-4BEA-A135-FEEFCB5BC0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97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smtClean="0"/>
              <a:t>www.ispirer.com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2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8722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84372" y="2054132"/>
            <a:ext cx="7619611" cy="407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97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smtClean="0"/>
              <a:t>www.ispirer.com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97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www.ispirer.com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28776"/>
            <a:ext cx="9144000" cy="113192"/>
          </a:xfrm>
          <a:prstGeom prst="rect">
            <a:avLst/>
          </a:prstGeom>
          <a:solidFill>
            <a:srgbClr val="588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2C5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0808"/>
            <a:ext cx="9144000" cy="380020"/>
          </a:xfrm>
          <a:prstGeom prst="rect">
            <a:avLst/>
          </a:prstGeom>
          <a:solidFill>
            <a:srgbClr val="1E2C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2C56"/>
              </a:solidFill>
            </a:endParaRPr>
          </a:p>
        </p:txBody>
      </p:sp>
      <p:pic>
        <p:nvPicPr>
          <p:cNvPr id="8" name="Picture 7" descr="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2" y="-105716"/>
            <a:ext cx="2078329" cy="1468653"/>
          </a:xfrm>
          <a:prstGeom prst="rect">
            <a:avLst/>
          </a:prstGeom>
        </p:spPr>
      </p:pic>
      <p:sp>
        <p:nvSpPr>
          <p:cNvPr id="9" name="Rectangle 28"/>
          <p:cNvSpPr txBox="1">
            <a:spLocks/>
          </p:cNvSpPr>
          <p:nvPr userDrawn="1"/>
        </p:nvSpPr>
        <p:spPr>
          <a:xfrm>
            <a:off x="793658" y="1527292"/>
            <a:ext cx="4629990" cy="974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b="0" i="0" dirty="0" err="1" smtClean="0">
                <a:solidFill>
                  <a:srgbClr val="1E2C56"/>
                </a:solidFill>
                <a:latin typeface="Open Sans"/>
                <a:cs typeface="Open Sans"/>
              </a:rPr>
              <a:t>Ispirer</a:t>
            </a:r>
            <a:r>
              <a:rPr lang="en-US" b="0" i="0" dirty="0" smtClean="0">
                <a:solidFill>
                  <a:srgbClr val="1E2C56"/>
                </a:solidFill>
                <a:latin typeface="Open Sans"/>
                <a:cs typeface="Open Sans"/>
              </a:rPr>
              <a:t> Systems</a:t>
            </a:r>
            <a:r>
              <a:rPr lang="en-US" b="0" i="0" dirty="0" smtClean="0">
                <a:latin typeface="Open Sans"/>
                <a:cs typeface="Open Sans"/>
              </a:rPr>
              <a:t/>
            </a:r>
            <a:br>
              <a:rPr lang="en-US" b="0" i="0" dirty="0" smtClean="0">
                <a:latin typeface="Open Sans"/>
                <a:cs typeface="Open Sans"/>
              </a:rPr>
            </a:br>
            <a:r>
              <a:rPr lang="en-US" sz="2800" b="0" i="0" dirty="0" smtClean="0">
                <a:solidFill>
                  <a:srgbClr val="34A644"/>
                </a:solidFill>
                <a:latin typeface="Open Sans"/>
                <a:cs typeface="Open Sans"/>
              </a:rPr>
              <a:t>SUB</a:t>
            </a:r>
            <a:r>
              <a:rPr lang="en-US" sz="2800" b="0" i="0" baseline="0" dirty="0" smtClean="0">
                <a:solidFill>
                  <a:srgbClr val="34A644"/>
                </a:solidFill>
                <a:latin typeface="Open Sans"/>
                <a:cs typeface="Open Sans"/>
              </a:rPr>
              <a:t> TITLE</a:t>
            </a:r>
            <a:endParaRPr lang="en-US" sz="2800" b="0" i="0" dirty="0">
              <a:solidFill>
                <a:srgbClr val="34A644"/>
              </a:solidFill>
              <a:latin typeface="Open Sans"/>
              <a:cs typeface="Open Sans"/>
            </a:endParaRPr>
          </a:p>
        </p:txBody>
      </p:sp>
      <p:pic>
        <p:nvPicPr>
          <p:cNvPr id="2" name="Picture 1" descr="abstract image_4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6"/>
          <a:stretch/>
        </p:blipFill>
        <p:spPr>
          <a:xfrm>
            <a:off x="4468135" y="4351076"/>
            <a:ext cx="4691544" cy="25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28776"/>
            <a:ext cx="9144000" cy="113192"/>
          </a:xfrm>
          <a:prstGeom prst="rect">
            <a:avLst/>
          </a:prstGeom>
          <a:solidFill>
            <a:srgbClr val="588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2C56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90808"/>
            <a:ext cx="9144000" cy="380020"/>
          </a:xfrm>
          <a:prstGeom prst="rect">
            <a:avLst/>
          </a:prstGeom>
          <a:solidFill>
            <a:srgbClr val="1E2C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2C56"/>
              </a:solidFill>
            </a:endParaRPr>
          </a:p>
        </p:txBody>
      </p:sp>
      <p:pic>
        <p:nvPicPr>
          <p:cNvPr id="10" name="Picture 9" descr="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2" y="-105716"/>
            <a:ext cx="2078329" cy="14686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22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372" y="2054132"/>
            <a:ext cx="7619611" cy="407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97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smtClean="0"/>
              <a:t>www.ispirer.com</a:t>
            </a:r>
            <a:endParaRPr lang="en-US" dirty="0"/>
          </a:p>
        </p:txBody>
      </p:sp>
      <p:pic>
        <p:nvPicPr>
          <p:cNvPr id="12" name="Picture 11" descr="abstract image_4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6"/>
          <a:stretch/>
        </p:blipFill>
        <p:spPr>
          <a:xfrm>
            <a:off x="7337149" y="5893722"/>
            <a:ext cx="1822529" cy="9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E2C56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E2C56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E2C56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E2C56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E2C56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E2C56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28776"/>
            <a:ext cx="9144000" cy="113192"/>
          </a:xfrm>
          <a:prstGeom prst="rect">
            <a:avLst/>
          </a:prstGeom>
          <a:solidFill>
            <a:srgbClr val="588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E2C5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0808"/>
            <a:ext cx="9144000" cy="380020"/>
          </a:xfrm>
          <a:prstGeom prst="rect">
            <a:avLst/>
          </a:prstGeom>
          <a:solidFill>
            <a:srgbClr val="1E2C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E2C56"/>
              </a:solidFill>
            </a:endParaRPr>
          </a:p>
        </p:txBody>
      </p:sp>
      <p:pic>
        <p:nvPicPr>
          <p:cNvPr id="8" name="Picture 7" descr="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2" y="-105716"/>
            <a:ext cx="2078329" cy="1468653"/>
          </a:xfrm>
          <a:prstGeom prst="rect">
            <a:avLst/>
          </a:prstGeom>
        </p:spPr>
      </p:pic>
      <p:sp>
        <p:nvSpPr>
          <p:cNvPr id="9" name="Rectangle 28"/>
          <p:cNvSpPr txBox="1">
            <a:spLocks/>
          </p:cNvSpPr>
          <p:nvPr userDrawn="1"/>
        </p:nvSpPr>
        <p:spPr>
          <a:xfrm>
            <a:off x="793658" y="1527292"/>
            <a:ext cx="4629990" cy="974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 smtClean="0">
                <a:solidFill>
                  <a:srgbClr val="1E2C56"/>
                </a:solidFill>
                <a:latin typeface="Open Sans"/>
                <a:cs typeface="Open Sans"/>
              </a:rPr>
              <a:t>Ispirer Systems</a:t>
            </a:r>
            <a:endParaRPr lang="en-US" sz="2800" dirty="0">
              <a:solidFill>
                <a:srgbClr val="34A644"/>
              </a:solidFill>
              <a:latin typeface="Open Sans"/>
              <a:cs typeface="Open Sans"/>
            </a:endParaRPr>
          </a:p>
        </p:txBody>
      </p:sp>
      <p:pic>
        <p:nvPicPr>
          <p:cNvPr id="2" name="Picture 1" descr="abstract image_4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6"/>
          <a:stretch/>
        </p:blipFill>
        <p:spPr>
          <a:xfrm>
            <a:off x="4468135" y="4351076"/>
            <a:ext cx="4691544" cy="25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ispirer.com/testimoni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 txBox="1">
            <a:spLocks/>
          </p:cNvSpPr>
          <p:nvPr/>
        </p:nvSpPr>
        <p:spPr>
          <a:xfrm>
            <a:off x="793658" y="2335992"/>
            <a:ext cx="4629990" cy="9747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endParaRPr lang="en-US" sz="2800" dirty="0">
              <a:solidFill>
                <a:srgbClr val="588A29"/>
              </a:solidFill>
              <a:latin typeface="Open Sans"/>
              <a:cs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766" y="5652391"/>
            <a:ext cx="479089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2060"/>
              </a:solidFill>
              <a:latin typeface="Open Sans"/>
            </a:endParaRPr>
          </a:p>
          <a:p>
            <a:r>
              <a:rPr lang="en-US" altLang="en-US" sz="1100" dirty="0">
                <a:solidFill>
                  <a:srgbClr val="002060"/>
                </a:solidFill>
                <a:latin typeface="Open Sans"/>
              </a:rPr>
              <a:t>Copyright (c) </a:t>
            </a:r>
            <a:r>
              <a:rPr lang="en-US" altLang="en-US" sz="1100" dirty="0" smtClean="0">
                <a:solidFill>
                  <a:srgbClr val="002060"/>
                </a:solidFill>
                <a:latin typeface="Open Sans"/>
              </a:rPr>
              <a:t>1999-2017 </a:t>
            </a:r>
            <a:r>
              <a:rPr lang="en-US" altLang="en-US" sz="1100" dirty="0">
                <a:solidFill>
                  <a:srgbClr val="002060"/>
                </a:solidFill>
                <a:latin typeface="Open Sans"/>
              </a:rPr>
              <a:t>Ispirer Systems Ltd. All Rights Reserved.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41147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dirty="0" smtClean="0"/>
              <a:t>www.ispirer.fr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1589" y="2889438"/>
            <a:ext cx="8717280" cy="26654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fr-FR" sz="4400" dirty="0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Présentation de la Société</a:t>
            </a:r>
            <a:endParaRPr lang="en-US" sz="4400" dirty="0" smtClean="0">
              <a:solidFill>
                <a:srgbClr val="64B4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4000" dirty="0" smtClean="0">
              <a:solidFill>
                <a:srgbClr val="64B45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dirty="0" smtClean="0">
              <a:solidFill>
                <a:srgbClr val="64B45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srgbClr val="64B450"/>
                </a:solidFill>
                <a:latin typeface="Verdana" panose="020B0604030504040204" pitchFamily="34" charset="0"/>
              </a:rPr>
              <a:t>         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dirty="0" smtClean="0">
              <a:solidFill>
                <a:srgbClr val="64B45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en-US" sz="2000" dirty="0" smtClean="0">
              <a:solidFill>
                <a:srgbClr val="64B45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2487" y="1688124"/>
            <a:ext cx="5297864" cy="7323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2383" y="1645291"/>
            <a:ext cx="8386427" cy="14229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2846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Ispirer Systems</a:t>
            </a:r>
            <a:endParaRPr lang="ru-RU" altLang="en-US" dirty="0" smtClean="0">
              <a:solidFill>
                <a:srgbClr val="2846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"/>
    </mc:Choice>
    <mc:Fallback xmlns="">
      <p:transition spd="slow" advTm="20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575" y="347431"/>
            <a:ext cx="6480175" cy="431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56754" y="853440"/>
            <a:ext cx="9222377" cy="1784797"/>
          </a:xfrm>
        </p:spPr>
        <p:txBody>
          <a:bodyPr>
            <a:normAutofit/>
          </a:bodyPr>
          <a:lstStyle/>
          <a:p>
            <a:pPr marL="365760" indent="0" algn="just">
              <a:spcBef>
                <a:spcPts val="1800"/>
              </a:spcBef>
              <a:buNone/>
            </a:pPr>
            <a:r>
              <a:rPr lang="en-US" sz="1800" dirty="0">
                <a:solidFill>
                  <a:srgbClr val="284678"/>
                </a:solidFill>
                <a:latin typeface="Verdana" pitchFamily="34" charset="0"/>
              </a:rPr>
              <a:t>Ispirer </a:t>
            </a:r>
            <a:r>
              <a:rPr lang="en-US" sz="1800" dirty="0" err="1">
                <a:solidFill>
                  <a:srgbClr val="284678"/>
                </a:solidFill>
                <a:latin typeface="Verdana" pitchFamily="34" charset="0"/>
              </a:rPr>
              <a:t>MnMTK</a:t>
            </a:r>
            <a:r>
              <a:rPr lang="en-US" sz="1800" dirty="0">
                <a:solidFill>
                  <a:srgbClr val="284678"/>
                </a:solidFill>
                <a:latin typeface="Verdana" pitchFamily="34" charset="0"/>
              </a:rPr>
              <a:t> 2015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est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utilisé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dans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le monde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entier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dans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le cadre de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différents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projets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de migration.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Parmi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nos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clients on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retrouve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les </a:t>
            </a:r>
            <a:r>
              <a:rPr lang="en-US" sz="1800" dirty="0" err="1" smtClean="0">
                <a:solidFill>
                  <a:srgbClr val="284678"/>
                </a:solidFill>
                <a:latin typeface="Verdana" pitchFamily="34" charset="0"/>
              </a:rPr>
              <a:t>sociétés</a:t>
            </a:r>
            <a:r>
              <a:rPr lang="en-US" sz="1800" dirty="0" smtClean="0">
                <a:solidFill>
                  <a:srgbClr val="284678"/>
                </a:solidFill>
                <a:latin typeface="Verdana" pitchFamily="34" charset="0"/>
              </a:rPr>
              <a:t> tells que:</a:t>
            </a:r>
          </a:p>
          <a:p>
            <a:pPr marL="365760" indent="0" algn="just">
              <a:spcBef>
                <a:spcPts val="1800"/>
              </a:spcBef>
              <a:buNone/>
            </a:pPr>
            <a:endParaRPr lang="ru-RU" sz="2200" dirty="0" smtClean="0">
              <a:solidFill>
                <a:srgbClr val="00346D"/>
              </a:solidFill>
              <a:latin typeface="Verdana" pitchFamily="34" charset="0"/>
            </a:endParaRPr>
          </a:p>
          <a:p>
            <a:pPr marL="365760" algn="just"/>
            <a:endParaRPr lang="en-US" sz="2000" dirty="0">
              <a:solidFill>
                <a:srgbClr val="00346D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6754" y="4709328"/>
            <a:ext cx="60827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/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Les clients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</a:rPr>
              <a:t>d’Ispirer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</a:rPr>
              <a:t>apprécie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 les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</a:rPr>
              <a:t>bénéfices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 que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</a:rPr>
              <a:t>nos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 services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</a:rPr>
              <a:t>apportent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 à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</a:rPr>
              <a:t>leur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</a:rPr>
              <a:t>réussite</a:t>
            </a:r>
            <a:r>
              <a:rPr lang="en-US" dirty="0">
                <a:solidFill>
                  <a:srgbClr val="284678"/>
                </a:solidFill>
                <a:latin typeface="Verdana" pitchFamily="34" charset="0"/>
              </a:rPr>
              <a:t>. </a:t>
            </a:r>
            <a:r>
              <a:rPr lang="en-US" dirty="0" err="1">
                <a:solidFill>
                  <a:srgbClr val="284678"/>
                </a:solidFill>
                <a:latin typeface="Verdana" pitchFamily="34" charset="0"/>
              </a:rPr>
              <a:t>N’hésitez</a:t>
            </a:r>
            <a:r>
              <a:rPr lang="en-US" dirty="0">
                <a:solidFill>
                  <a:srgbClr val="284678"/>
                </a:solidFill>
                <a:latin typeface="Verdana" pitchFamily="34" charset="0"/>
              </a:rPr>
              <a:t> pas à lire les </a:t>
            </a:r>
            <a:r>
              <a:rPr lang="en-US" dirty="0" err="1">
                <a:solidFill>
                  <a:srgbClr val="284678"/>
                </a:solidFill>
                <a:latin typeface="Verdana" pitchFamily="34" charset="0"/>
              </a:rPr>
              <a:t>témoignages</a:t>
            </a:r>
            <a:r>
              <a:rPr lang="en-US" dirty="0">
                <a:solidFill>
                  <a:srgbClr val="284678"/>
                </a:solidFill>
                <a:latin typeface="Verdana" pitchFamily="34" charset="0"/>
              </a:rPr>
              <a:t> de </a:t>
            </a:r>
            <a:r>
              <a:rPr lang="en-US" dirty="0" err="1">
                <a:solidFill>
                  <a:srgbClr val="284678"/>
                </a:solidFill>
                <a:latin typeface="Verdana" pitchFamily="34" charset="0"/>
              </a:rPr>
              <a:t>nos</a:t>
            </a:r>
            <a:r>
              <a:rPr lang="en-US" dirty="0">
                <a:solidFill>
                  <a:srgbClr val="284678"/>
                </a:solidFill>
                <a:latin typeface="Verdana" pitchFamily="34" charset="0"/>
              </a:rPr>
              <a:t> clients sur 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hlinkClick r:id="rId2"/>
              </a:rPr>
              <a:t>http</a:t>
            </a:r>
            <a:r>
              <a:rPr lang="en-US" dirty="0">
                <a:solidFill>
                  <a:srgbClr val="284678"/>
                </a:solidFill>
                <a:latin typeface="Verdana" pitchFamily="34" charset="0"/>
                <a:hlinkClick r:id="rId2"/>
              </a:rPr>
              <a:t>://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hlinkClick r:id="rId2"/>
              </a:rPr>
              <a:t>www.ispirer.com/testimonials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</a:rPr>
              <a:t>.</a:t>
            </a:r>
            <a:endParaRPr lang="en-US" sz="2000" dirty="0" smtClean="0"/>
          </a:p>
          <a:p>
            <a:pPr marL="365760" indent="0">
              <a:buNone/>
            </a:pPr>
            <a:endParaRPr lang="en-US" dirty="0" smtClean="0">
              <a:solidFill>
                <a:srgbClr val="284678"/>
              </a:solidFill>
              <a:latin typeface="Verdana" pitchFamily="34" charset="0"/>
            </a:endParaRPr>
          </a:p>
          <a:p>
            <a:pPr marL="365760" indent="0">
              <a:buNone/>
            </a:pPr>
            <a:r>
              <a:rPr lang="en-US" sz="2000" dirty="0" smtClean="0">
                <a:solidFill>
                  <a:srgbClr val="00346D"/>
                </a:solidFill>
                <a:latin typeface="Verdana" pitchFamily="34" charset="0"/>
              </a:rPr>
              <a:t> </a:t>
            </a:r>
            <a:endParaRPr lang="ru-RU" sz="2000" dirty="0"/>
          </a:p>
        </p:txBody>
      </p:sp>
      <p:sp>
        <p:nvSpPr>
          <p:cNvPr id="8" name="Rectangle 7"/>
          <p:cNvSpPr/>
          <p:nvPr/>
        </p:nvSpPr>
        <p:spPr>
          <a:xfrm>
            <a:off x="5689600" y="1547948"/>
            <a:ext cx="2562578" cy="49654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HPE</a:t>
            </a:r>
            <a:endParaRPr lang="ru-RU" sz="2000" b="1" dirty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IBM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Barclays Capital Citigroup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JP Morgan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Atos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err="1" smtClean="0">
                <a:solidFill>
                  <a:srgbClr val="64B450"/>
                </a:solidFill>
              </a:rPr>
              <a:t>Worldgrid</a:t>
            </a:r>
            <a:r>
              <a:rPr lang="ru-RU" sz="2000" b="1" dirty="0" smtClean="0">
                <a:solidFill>
                  <a:srgbClr val="64B450"/>
                </a:solidFill>
              </a:rPr>
              <a:t> </a:t>
            </a:r>
            <a:r>
              <a:rPr lang="en-US" sz="2000" b="1" dirty="0" err="1" smtClean="0">
                <a:solidFill>
                  <a:srgbClr val="64B450"/>
                </a:solidFill>
              </a:rPr>
              <a:t>ChevronTexac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EDS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Shell</a:t>
            </a:r>
            <a:endParaRPr lang="ru-RU" sz="2000" b="1" dirty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Fujitsu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Accenture Carrefour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CAP Gemini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Thomson </a:t>
            </a:r>
            <a:r>
              <a:rPr lang="en-US" sz="2000" b="1" dirty="0">
                <a:solidFill>
                  <a:srgbClr val="64B450"/>
                </a:solidFill>
              </a:rPr>
              <a:t>Reuters American Express</a:t>
            </a:r>
            <a:endParaRPr lang="ru-RU" sz="2000" b="1" dirty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Toyota</a:t>
            </a:r>
            <a:endParaRPr lang="ru-RU" sz="2000" b="1" dirty="0" smtClean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err="1" smtClean="0">
                <a:solidFill>
                  <a:srgbClr val="64B450"/>
                </a:solidFill>
              </a:rPr>
              <a:t>Epicor</a:t>
            </a:r>
            <a:endParaRPr lang="ru-RU" sz="2000" b="1" dirty="0">
              <a:solidFill>
                <a:srgbClr val="64B450"/>
              </a:solidFill>
            </a:endParaRPr>
          </a:p>
          <a:p>
            <a:pPr marL="365760">
              <a:lnSpc>
                <a:spcPts val="2000"/>
              </a:lnSpc>
            </a:pPr>
            <a:r>
              <a:rPr lang="en-US" sz="2000" b="1" dirty="0" smtClean="0">
                <a:solidFill>
                  <a:srgbClr val="64B450"/>
                </a:solidFill>
              </a:rPr>
              <a:t>Netflix</a:t>
            </a:r>
            <a:endParaRPr lang="ru-RU" sz="2000" b="1" dirty="0">
              <a:solidFill>
                <a:srgbClr val="64B4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2" y="1741714"/>
            <a:ext cx="5202137" cy="25163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765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414" y="288452"/>
            <a:ext cx="6480175" cy="431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334" y="682942"/>
            <a:ext cx="7920682" cy="42575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&amp; </a:t>
            </a:r>
            <a:r>
              <a:rPr lang="en-US" sz="2000" b="1" dirty="0" err="1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Télécommunications</a:t>
            </a:r>
            <a:endParaRPr lang="en-US" sz="1600" dirty="0">
              <a:solidFill>
                <a:srgbClr val="64B4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917" y="1173888"/>
            <a:ext cx="6606117" cy="24500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MicroEdge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LLC</a:t>
            </a:r>
          </a:p>
          <a:p>
            <a:pPr algn="ctr">
              <a:lnSpc>
                <a:spcPts val="2100"/>
              </a:lnSpc>
              <a:spcBef>
                <a:spcPts val="0"/>
              </a:spcBef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NTT DATA</a:t>
            </a:r>
          </a:p>
          <a:p>
            <a:pPr algn="ctr">
              <a:lnSpc>
                <a:spcPts val="19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 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Systems, Inc.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 Software, Inc.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Bentley Systems, Inc.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Fujitsu</a:t>
            </a:r>
          </a:p>
          <a:p>
            <a:pPr algn="ctr">
              <a:lnSpc>
                <a:spcPts val="2100"/>
              </a:lnSpc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TeliaSonera</a:t>
            </a:r>
            <a:endParaRPr lang="en-US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Conversent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Communications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SpeechWorks</a:t>
            </a: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 </a:t>
            </a: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Wurst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Inc. </a:t>
            </a:r>
            <a:endParaRPr lang="ru-RU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Regane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Labs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Andsome&amp;Company</a:t>
            </a:r>
            <a:endParaRPr lang="ru-RU" sz="1400" dirty="0" smtClean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Ciber</a:t>
            </a:r>
            <a:endParaRPr lang="en-US" sz="1400" dirty="0" smtClean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Aft>
                <a:spcPts val="200"/>
              </a:spcAft>
            </a:pPr>
            <a:r>
              <a:rPr lang="en-US" sz="1400" dirty="0" err="1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Airas</a:t>
            </a: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Intersoft</a:t>
            </a: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Limited</a:t>
            </a:r>
            <a:endParaRPr lang="ru-RU" sz="1400" dirty="0" smtClean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EMC</a:t>
            </a:r>
            <a:endParaRPr lang="en-US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18555" y="2449183"/>
            <a:ext cx="2620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Financiers et Assurances</a:t>
            </a:r>
            <a:endParaRPr lang="en-US" b="1" dirty="0">
              <a:solidFill>
                <a:srgbClr val="64B4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6219" y="3301976"/>
            <a:ext cx="1960481" cy="27212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Barclays 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and </a:t>
            </a: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Poors</a:t>
            </a:r>
            <a:endParaRPr lang="en-US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PrimeCredit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Limited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APS Bank Ltd</a:t>
            </a:r>
            <a:endParaRPr lang="ru-RU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Allianz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IMT Insurance </a:t>
            </a:r>
          </a:p>
          <a:p>
            <a:pPr algn="ctr">
              <a:lnSpc>
                <a:spcPts val="2100"/>
              </a:lnSpc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Schultze</a:t>
            </a:r>
            <a:r>
              <a:rPr lang="ru-RU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endParaRPr lang="ru-RU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 Re</a:t>
            </a:r>
            <a:r>
              <a:rPr lang="ru-RU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Equifax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0677" y="3582359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</a:t>
            </a:r>
            <a:endParaRPr lang="en-US" sz="2000" b="1" dirty="0">
              <a:solidFill>
                <a:srgbClr val="64B4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917" y="3982469"/>
            <a:ext cx="6715772" cy="24419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Retalon</a:t>
            </a:r>
            <a:endParaRPr lang="en-US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Groen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West</a:t>
            </a:r>
            <a:endParaRPr lang="ru-RU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TouchStone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Systems, </a:t>
            </a: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</a:t>
            </a:r>
            <a:r>
              <a:rPr lang="ru-RU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Debmarine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Namibia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Sainsbury's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Bioscience</a:t>
            </a:r>
            <a:endParaRPr lang="ru-RU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 Medical Systems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Bureau of Shipping </a:t>
            </a:r>
            <a:endParaRPr lang="ru-RU" sz="1400" dirty="0" smtClean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Roche </a:t>
            </a:r>
            <a:endParaRPr lang="ru-RU" sz="1400" dirty="0" smtClean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</a:t>
            </a:r>
            <a:r>
              <a:rPr lang="ru-RU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University </a:t>
            </a:r>
            <a:endParaRPr lang="ru-RU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</a:t>
            </a:r>
            <a:r>
              <a:rPr lang="ru-RU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  <a:r>
              <a:rPr lang="ru-RU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EDHEC Business School 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Propharm</a:t>
            </a: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QQI</a:t>
            </a:r>
          </a:p>
          <a:p>
            <a:pPr algn="ctr">
              <a:lnSpc>
                <a:spcPts val="2100"/>
              </a:lnSpc>
              <a:spcAft>
                <a:spcPts val="200"/>
              </a:spcAft>
            </a:pPr>
            <a:r>
              <a:rPr lang="en-US" sz="1400" dirty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IPC - The Hospitalist Company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en-US" sz="1400" dirty="0" err="1" smtClean="0">
                <a:solidFill>
                  <a:srgbClr val="284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Iveco</a:t>
            </a:r>
            <a:endParaRPr lang="en-US" sz="1400" dirty="0">
              <a:solidFill>
                <a:srgbClr val="2846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95" y="949979"/>
            <a:ext cx="2745530" cy="14992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874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4326" y="370564"/>
            <a:ext cx="6480175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emplacements</a:t>
            </a:r>
            <a:endParaRPr lang="ru-RU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5180" y="3272148"/>
            <a:ext cx="7613364" cy="328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800" b="1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  <a:r>
              <a:rPr lang="en-US" sz="1800" b="1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Solution &amp; </a:t>
            </a:r>
            <a:r>
              <a:rPr lang="en-US" sz="1800" b="1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Revendeur</a:t>
            </a:r>
            <a:endParaRPr lang="en-US" sz="1800" b="1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en-US" sz="800" b="1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b="1" dirty="0" err="1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infoOptics</a:t>
            </a:r>
            <a:r>
              <a:rPr lang="en-US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Inc. 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Beach Haven Crest, NJ,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Etats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-Unis</a:t>
            </a:r>
            <a:endParaRPr lang="en-US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b="1" dirty="0" err="1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Monitorix</a:t>
            </a:r>
            <a:r>
              <a:rPr lang="en-US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Ltd.</a:t>
            </a:r>
            <a:r>
              <a:rPr lang="en-US" dirty="0" smtClean="0">
                <a:solidFill>
                  <a:srgbClr val="64B45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Oxon, Oxford,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Royaume-Uni</a:t>
            </a:r>
            <a:endParaRPr lang="en-US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Availability Systems Co. Ltd. 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Tokyo,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Japon</a:t>
            </a:r>
            <a:endParaRPr lang="en-US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b="1" dirty="0" err="1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ezTips</a:t>
            </a:r>
            <a:r>
              <a:rPr lang="en-US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Inc. 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Seoul,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Corée</a:t>
            </a:r>
            <a:r>
              <a:rPr lang="en-US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</a:t>
            </a:r>
            <a:endParaRPr lang="en-US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s-ES" b="1" dirty="0" smtClean="0">
                <a:solidFill>
                  <a:srgbClr val="64B4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LJA Soluciones </a:t>
            </a:r>
            <a:r>
              <a:rPr lang="es-ES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Mexico</a:t>
            </a:r>
            <a:r>
              <a:rPr lang="es-ES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Mexique</a:t>
            </a:r>
            <a:endParaRPr lang="es-ES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81" y="2427502"/>
            <a:ext cx="406349" cy="40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" y="4250185"/>
            <a:ext cx="304762" cy="3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1" y="3843764"/>
            <a:ext cx="304762" cy="3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6" y="5094394"/>
            <a:ext cx="304762" cy="3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6" y="4656606"/>
            <a:ext cx="304762" cy="304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6" y="5490948"/>
            <a:ext cx="304762" cy="3047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16004" y="2144431"/>
            <a:ext cx="5402167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b="1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Siège Social</a:t>
            </a:r>
            <a:r>
              <a:rPr lang="ru-RU" b="1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b="1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Minsk</a:t>
            </a:r>
            <a:r>
              <a:rPr lang="en-US" sz="2000" dirty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Belarus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4326" y="1428406"/>
            <a:ext cx="78942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</a:t>
            </a:r>
            <a:r>
              <a:rPr lang="en-US" sz="1700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délivrons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700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licence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d’Ispirer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MnMTK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US" sz="1700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fournissons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services de migration 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travers le monde </a:t>
            </a:r>
            <a:r>
              <a:rPr lang="en-US" sz="1700" dirty="0" err="1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entier</a:t>
            </a:r>
            <a:r>
              <a:rPr lang="en-US" sz="1700" dirty="0" smtClean="0">
                <a:solidFill>
                  <a:srgbClr val="284678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sz="1700" dirty="0" smtClean="0">
              <a:solidFill>
                <a:srgbClr val="284678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8776" y="64984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dirty="0" smtClean="0"/>
              <a:t>www.ispirer.fr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6311" y="324433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srgbClr val="FFFFFF"/>
                </a:solidFill>
                <a:latin typeface="Times New Roman"/>
              </a:rPr>
              <a:t>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823276" y="863180"/>
            <a:ext cx="3375741" cy="8367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altLang="en-US" b="1" kern="0" dirty="0" smtClean="0">
                <a:solidFill>
                  <a:srgbClr val="64B450"/>
                </a:solidFill>
                <a:latin typeface="Open Sans"/>
              </a:rPr>
              <a:t> </a:t>
            </a:r>
            <a:endParaRPr lang="en-US" altLang="en-US" sz="1400" kern="0" dirty="0">
              <a:solidFill>
                <a:srgbClr val="002060"/>
              </a:solidFill>
              <a:latin typeface="Open Sans"/>
            </a:endParaRPr>
          </a:p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endParaRPr lang="en-US" altLang="en-US" sz="1400" b="1" kern="0" dirty="0">
              <a:solidFill>
                <a:srgbClr val="002060"/>
              </a:solidFill>
              <a:latin typeface="Open Sans"/>
            </a:endParaRPr>
          </a:p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endParaRPr lang="en-US" altLang="en-US" b="1" kern="0" dirty="0" smtClean="0">
              <a:solidFill>
                <a:srgbClr val="002060"/>
              </a:solidFill>
              <a:latin typeface="Open Sans"/>
            </a:endParaRPr>
          </a:p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altLang="en-US" sz="1500" kern="0" dirty="0" err="1" smtClean="0">
                <a:solidFill>
                  <a:srgbClr val="002060"/>
                </a:solidFill>
                <a:latin typeface="Open Sans"/>
              </a:rPr>
              <a:t>Travaille</a:t>
            </a:r>
            <a:r>
              <a:rPr lang="en-US" altLang="en-US" sz="15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altLang="en-US" sz="1500" kern="0" dirty="0" err="1" smtClean="0">
                <a:solidFill>
                  <a:srgbClr val="002060"/>
                </a:solidFill>
                <a:latin typeface="Open Sans"/>
              </a:rPr>
              <a:t>dans</a:t>
            </a:r>
            <a:r>
              <a:rPr lang="en-US" altLang="en-US" sz="1500" kern="0" dirty="0" smtClean="0">
                <a:solidFill>
                  <a:srgbClr val="002060"/>
                </a:solidFill>
                <a:latin typeface="Open Sans"/>
              </a:rPr>
              <a:t> le </a:t>
            </a:r>
            <a:r>
              <a:rPr lang="en-US" altLang="en-US" sz="1500" kern="0" dirty="0" err="1" smtClean="0">
                <a:solidFill>
                  <a:srgbClr val="002060"/>
                </a:solidFill>
                <a:latin typeface="Open Sans"/>
              </a:rPr>
              <a:t>domaine</a:t>
            </a:r>
            <a:r>
              <a:rPr lang="en-US" altLang="en-US" sz="1500" kern="0" dirty="0" smtClean="0">
                <a:solidFill>
                  <a:srgbClr val="002060"/>
                </a:solidFill>
                <a:latin typeface="Open Sans"/>
              </a:rPr>
              <a:t> de migration de bases de </a:t>
            </a:r>
            <a:r>
              <a:rPr lang="en-US" altLang="en-US" sz="1500" kern="0" dirty="0" err="1" smtClean="0">
                <a:solidFill>
                  <a:srgbClr val="002060"/>
                </a:solidFill>
                <a:latin typeface="Open Sans"/>
              </a:rPr>
              <a:t>données</a:t>
            </a:r>
            <a:r>
              <a:rPr lang="en-US" altLang="en-US" sz="1500" kern="0" dirty="0" smtClean="0">
                <a:solidFill>
                  <a:srgbClr val="002060"/>
                </a:solidFill>
                <a:latin typeface="Open Sans"/>
              </a:rPr>
              <a:t> et </a:t>
            </a:r>
            <a:r>
              <a:rPr lang="en-US" altLang="en-US" sz="1500" kern="0" dirty="0" err="1" smtClean="0">
                <a:solidFill>
                  <a:srgbClr val="002060"/>
                </a:solidFill>
                <a:latin typeface="Open Sans"/>
              </a:rPr>
              <a:t>d’applications</a:t>
            </a:r>
            <a:r>
              <a:rPr lang="en-US" altLang="en-US" sz="15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altLang="en-US" sz="1500" kern="0" dirty="0" err="1" smtClean="0">
                <a:solidFill>
                  <a:srgbClr val="002060"/>
                </a:solidFill>
                <a:latin typeface="Open Sans"/>
              </a:rPr>
              <a:t>depuis</a:t>
            </a:r>
            <a:r>
              <a:rPr lang="en-US" altLang="en-US" sz="1500" kern="0" dirty="0" smtClean="0">
                <a:solidFill>
                  <a:srgbClr val="002060"/>
                </a:solidFill>
                <a:latin typeface="Open Sans"/>
              </a:rPr>
              <a:t> 1999.</a:t>
            </a:r>
            <a:endParaRPr lang="en-US" altLang="en-US" sz="1500" kern="0" dirty="0">
              <a:solidFill>
                <a:srgbClr val="002060"/>
              </a:solidFill>
              <a:latin typeface="Open Sans"/>
            </a:endParaRPr>
          </a:p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altLang="en-US" b="1" kern="0" dirty="0" smtClean="0">
                <a:solidFill>
                  <a:srgbClr val="002060"/>
                </a:solidFill>
                <a:latin typeface="Open Sans"/>
              </a:rPr>
              <a:t> </a:t>
            </a:r>
          </a:p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endParaRPr lang="en-US" altLang="en-US" b="1" kern="0" dirty="0">
              <a:solidFill>
                <a:srgbClr val="64B450"/>
              </a:solidFill>
              <a:latin typeface="Open Sans"/>
            </a:endParaRPr>
          </a:p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altLang="en-US" b="1" kern="0" dirty="0" smtClean="0">
                <a:solidFill>
                  <a:srgbClr val="64B450"/>
                </a:solidFill>
                <a:latin typeface="Open Sans"/>
              </a:rPr>
              <a:t> </a:t>
            </a:r>
            <a:endParaRPr lang="en-US" altLang="en-US" b="1" kern="0" dirty="0">
              <a:solidFill>
                <a:srgbClr val="64B450"/>
              </a:solidFill>
              <a:latin typeface="Open San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46335" y="3658219"/>
            <a:ext cx="4114996" cy="14818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36576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Plus de 1000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entreprises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utilisent</a:t>
            </a:r>
            <a:r>
              <a:rPr lang="ru-RU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Ispirer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MnMTK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2015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aussi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bien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que les services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d’Ispirer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y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compris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des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sociétés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internationales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de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Fortune 500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et Global 2000.</a:t>
            </a:r>
            <a:endParaRPr lang="en-US" altLang="en-US" sz="1600" kern="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2211469"/>
            <a:ext cx="4886623" cy="10792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36576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Le </a:t>
            </a:r>
            <a:r>
              <a:rPr lang="en-US" altLang="en-US" sz="1600" kern="0" dirty="0" err="1" smtClean="0">
                <a:solidFill>
                  <a:srgbClr val="002060"/>
                </a:solidFill>
                <a:latin typeface="Open Sans"/>
              </a:rPr>
              <a:t>logiciel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 de </a:t>
            </a:r>
            <a:r>
              <a:rPr lang="en-US" altLang="en-US" sz="1600" b="1" kern="0" dirty="0" smtClean="0">
                <a:solidFill>
                  <a:srgbClr val="002060"/>
                </a:solidFill>
                <a:latin typeface="Open Sans"/>
              </a:rPr>
              <a:t>pointe Migration and Modernization Toolkit 2015 </a:t>
            </a:r>
            <a:r>
              <a:rPr lang="en-US" altLang="en-US" sz="1600" kern="0" dirty="0">
                <a:solidFill>
                  <a:srgbClr val="002060"/>
                </a:solidFill>
                <a:latin typeface="Open Sans"/>
              </a:rPr>
              <a:t>(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Ispirer </a:t>
            </a:r>
            <a:r>
              <a:rPr lang="en-US" altLang="en-US" sz="1600" kern="0" dirty="0" err="1" smtClean="0">
                <a:solidFill>
                  <a:srgbClr val="002060"/>
                </a:solidFill>
                <a:latin typeface="Open Sans"/>
              </a:rPr>
              <a:t>MnMTK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) </a:t>
            </a:r>
            <a:r>
              <a:rPr lang="en-US" altLang="en-US" sz="1600" kern="0" dirty="0" err="1" smtClean="0">
                <a:solidFill>
                  <a:srgbClr val="002060"/>
                </a:solidFill>
                <a:latin typeface="Open Sans"/>
              </a:rPr>
              <a:t>en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altLang="en-US" sz="1600" kern="0" dirty="0" err="1" smtClean="0">
                <a:solidFill>
                  <a:srgbClr val="002060"/>
                </a:solidFill>
                <a:latin typeface="Open Sans"/>
              </a:rPr>
              <a:t>tant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 que </a:t>
            </a:r>
            <a:r>
              <a:rPr lang="en-US" altLang="en-US" sz="1600" kern="0" dirty="0" err="1" smtClean="0">
                <a:solidFill>
                  <a:srgbClr val="002060"/>
                </a:solidFill>
                <a:latin typeface="Open Sans"/>
              </a:rPr>
              <a:t>produit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altLang="en-US" sz="1600" kern="0" dirty="0" err="1" smtClean="0">
                <a:solidFill>
                  <a:srgbClr val="002060"/>
                </a:solidFill>
                <a:latin typeface="Open Sans"/>
              </a:rPr>
              <a:t>phare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. </a:t>
            </a:r>
            <a:endParaRPr lang="en-US" altLang="en-US" b="1" kern="0" dirty="0">
              <a:solidFill>
                <a:srgbClr val="64B450"/>
              </a:solidFill>
              <a:latin typeface="Open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01023" y="2293354"/>
            <a:ext cx="3168132" cy="8043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365760" algn="just">
              <a:spcBef>
                <a:spcPts val="700"/>
              </a:spcBef>
              <a:spcAft>
                <a:spcPts val="700"/>
              </a:spcAft>
              <a:defRPr/>
            </a:pP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Revenu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annuel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de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l’entreprise</a:t>
            </a:r>
            <a:r>
              <a:rPr lang="ru-RU" sz="1600" kern="0" dirty="0" smtClean="0">
                <a:solidFill>
                  <a:srgbClr val="002060"/>
                </a:solidFill>
                <a:latin typeface="Open Sans"/>
              </a:rPr>
              <a:t>: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$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5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millions</a:t>
            </a:r>
            <a:endParaRPr lang="en-US" sz="1600" kern="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7345" y="5458432"/>
            <a:ext cx="8539456" cy="8845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 defTabSz="914400" fontAlgn="base">
              <a:spcAft>
                <a:spcPts val="3000"/>
              </a:spcAft>
              <a:buClr>
                <a:srgbClr val="8CC63F"/>
              </a:buClr>
            </a:pPr>
            <a:endParaRPr lang="en-US" altLang="en-US" sz="1300" kern="0" dirty="0" smtClean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85" y="5634633"/>
            <a:ext cx="986049" cy="491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18" y="5608643"/>
            <a:ext cx="1071796" cy="669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482" y="5644617"/>
            <a:ext cx="761433" cy="481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783" y="5575579"/>
            <a:ext cx="817845" cy="7041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59" y="5674156"/>
            <a:ext cx="979393" cy="491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376" y="5659262"/>
            <a:ext cx="1197300" cy="448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62" y="5686094"/>
            <a:ext cx="1088950" cy="4791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2449" y="5378139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Aft>
                <a:spcPts val="3000"/>
              </a:spcAft>
              <a:buClr>
                <a:srgbClr val="8CC63F"/>
              </a:buClr>
            </a:pPr>
            <a:r>
              <a:rPr lang="en-US" altLang="en-US" sz="1600" kern="0" dirty="0">
                <a:solidFill>
                  <a:srgbClr val="002060"/>
                </a:solidFill>
                <a:latin typeface="Open Sans"/>
              </a:rPr>
              <a:t>Our Clients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222" y="5794466"/>
            <a:ext cx="1134109" cy="2124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8" y="3290716"/>
            <a:ext cx="3597691" cy="20746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3169" y="-246062"/>
            <a:ext cx="2322414" cy="28907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70320"/>
            <a:ext cx="1823276" cy="181756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57200" y="-151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E2C56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de l’entreprise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1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10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8776" y="64984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dirty="0" smtClean="0"/>
              <a:t>www.ispirer.fr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6311" y="324433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srgbClr val="FFFFFF"/>
                </a:solidFill>
                <a:latin typeface="Times New Roman"/>
              </a:rPr>
              <a:t>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49812" y="2487243"/>
            <a:ext cx="8793527" cy="17270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64B450"/>
                </a:solidFill>
                <a:latin typeface="Verdana" pitchFamily="34" charset="0"/>
              </a:rPr>
              <a:t>Migration de base de </a:t>
            </a:r>
            <a:r>
              <a:rPr lang="en-US" b="1" dirty="0" err="1" smtClean="0">
                <a:solidFill>
                  <a:srgbClr val="64B450"/>
                </a:solidFill>
                <a:latin typeface="Verdana" pitchFamily="34" charset="0"/>
              </a:rPr>
              <a:t>données</a:t>
            </a:r>
            <a:endParaRPr lang="en-US" b="1" dirty="0">
              <a:solidFill>
                <a:srgbClr val="64B450"/>
              </a:solidFill>
              <a:latin typeface="Verdana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Oracle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Microsoft SQL Server, IBM DB2,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SAP Sybase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Informix, Progress (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OpenEdge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),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Teradata,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PostgreSQL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Pivotal </a:t>
            </a:r>
            <a:r>
              <a:rPr lang="en-US" sz="1600" kern="0" dirty="0" err="1">
                <a:solidFill>
                  <a:srgbClr val="002060"/>
                </a:solidFill>
                <a:latin typeface="Open Sans"/>
              </a:rPr>
              <a:t>Greenplum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kern="0" dirty="0" err="1">
                <a:solidFill>
                  <a:srgbClr val="002060"/>
                </a:solidFill>
                <a:latin typeface="Open Sans"/>
              </a:rPr>
              <a:t>EnterpriseDB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Amazon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Redshift, Amazon Aurora,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MySQL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kern="0" dirty="0" err="1">
                <a:solidFill>
                  <a:srgbClr val="002060"/>
                </a:solidFill>
                <a:latin typeface="Open Sans"/>
              </a:rPr>
              <a:t>MariaDB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SAP HANA,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Open Sans"/>
              </a:rPr>
              <a:t>InterBase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Firebird, HP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NonStop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HP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Vertica, Microsoft Access,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Lotus,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HiRDB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et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d’autres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bases de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données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.</a:t>
            </a:r>
            <a:endParaRPr lang="en-US" sz="1600" kern="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7599" y="920169"/>
            <a:ext cx="5430201" cy="14589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36576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endParaRPr lang="en-US" b="1" dirty="0" smtClean="0">
              <a:solidFill>
                <a:srgbClr val="64B450"/>
              </a:solidFill>
              <a:latin typeface="Verdana" pitchFamily="34" charset="0"/>
            </a:endParaRPr>
          </a:p>
          <a:p>
            <a:pPr marL="365760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b="1" dirty="0" err="1" smtClean="0">
                <a:solidFill>
                  <a:srgbClr val="64B450"/>
                </a:solidFill>
                <a:latin typeface="Verdana" pitchFamily="34" charset="0"/>
              </a:rPr>
              <a:t>Qu’est-ce</a:t>
            </a:r>
            <a:r>
              <a:rPr lang="en-US" b="1" dirty="0" smtClean="0">
                <a:solidFill>
                  <a:srgbClr val="64B450"/>
                </a:solidFill>
                <a:latin typeface="Verdana" pitchFamily="34" charset="0"/>
              </a:rPr>
              <a:t> que nous </a:t>
            </a:r>
            <a:r>
              <a:rPr lang="en-US" b="1" dirty="0" err="1" smtClean="0">
                <a:solidFill>
                  <a:srgbClr val="64B450"/>
                </a:solidFill>
                <a:latin typeface="Verdana" pitchFamily="34" charset="0"/>
              </a:rPr>
              <a:t>faisons</a:t>
            </a:r>
            <a:r>
              <a:rPr lang="en-US" b="1" dirty="0">
                <a:solidFill>
                  <a:srgbClr val="64B450"/>
                </a:solidFill>
                <a:latin typeface="Verdana" pitchFamily="34" charset="0"/>
              </a:rPr>
              <a:t>?</a:t>
            </a:r>
            <a:endParaRPr lang="en-US" b="1" dirty="0" smtClean="0">
              <a:solidFill>
                <a:srgbClr val="64B450"/>
              </a:solidFill>
              <a:latin typeface="Verdana" pitchFamily="34" charset="0"/>
            </a:endParaRPr>
          </a:p>
          <a:p>
            <a:pPr marL="36576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</a:pP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Nous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sommes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engages à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fournir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des solutions de migration et de modernization de haute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qualité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entre de multiples bases de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données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entrepôts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de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données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altLang="en-US" sz="1600" kern="0" dirty="0" smtClean="0">
                <a:solidFill>
                  <a:srgbClr val="002060"/>
                </a:solidFill>
                <a:latin typeface="Open Sans"/>
              </a:rPr>
              <a:t>et applications.</a:t>
            </a:r>
          </a:p>
          <a:p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endParaRPr lang="en-US" sz="1600" kern="0" dirty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5801"/>
            <a:ext cx="3024502" cy="18409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Rounded Rectangle 28"/>
          <p:cNvSpPr/>
          <p:nvPr/>
        </p:nvSpPr>
        <p:spPr>
          <a:xfrm>
            <a:off x="274273" y="4417702"/>
            <a:ext cx="8707801" cy="17737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64B450"/>
                </a:solidFill>
                <a:latin typeface="Verdana" pitchFamily="34" charset="0"/>
              </a:rPr>
              <a:t>Migration </a:t>
            </a:r>
            <a:r>
              <a:rPr lang="en-US" b="1" dirty="0" err="1" smtClean="0">
                <a:solidFill>
                  <a:srgbClr val="64B450"/>
                </a:solidFill>
                <a:latin typeface="Verdana" pitchFamily="34" charset="0"/>
              </a:rPr>
              <a:t>d’application</a:t>
            </a:r>
            <a:endParaRPr lang="en-US" b="1" dirty="0">
              <a:solidFill>
                <a:srgbClr val="64B450"/>
              </a:solidFill>
              <a:latin typeface="Verdana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COBOL, PowerBuilder,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Delphi, Progress 4GL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(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OpenEdge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ABL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), Informix 4GL, C#, VB.NET,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ASP.NET, Java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, Visual Basic,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ASP, C/C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++, Pascal,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RPG, Oracle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Forms, Oracle Reports,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Sea 4GL, </a:t>
            </a:r>
            <a:r>
              <a:rPr lang="en-US" sz="1600" kern="0" dirty="0">
                <a:solidFill>
                  <a:srgbClr val="002060"/>
                </a:solidFill>
                <a:latin typeface="Open Sans"/>
              </a:rPr>
              <a:t>PL/I, CL, Perl and Shell Scripts, Natural, PACBASE, Lotus, Visual FoxPro, 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SAS et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bien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kern="0" dirty="0" err="1" smtClean="0">
                <a:solidFill>
                  <a:srgbClr val="002060"/>
                </a:solidFill>
                <a:latin typeface="Open Sans"/>
              </a:rPr>
              <a:t>d’autres</a:t>
            </a:r>
            <a:r>
              <a:rPr lang="en-US" sz="1600" kern="0" dirty="0" smtClean="0">
                <a:solidFill>
                  <a:srgbClr val="002060"/>
                </a:solidFill>
                <a:latin typeface="Open Sans"/>
              </a:rPr>
              <a:t>.</a:t>
            </a:r>
            <a:endParaRPr lang="en-US" sz="1600" kern="0" dirty="0">
              <a:solidFill>
                <a:srgbClr val="00206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220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23455" y="3187268"/>
            <a:ext cx="6301055" cy="923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Ispirer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MnMTK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est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un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logiciel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flexible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développé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spécialement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pour la migration des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données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et de la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logique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métier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complexe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cs typeface="Myriad Arabic" panose="01010101010101010101" pitchFamily="50" charset="-78"/>
            </a:endParaRPr>
          </a:p>
          <a:p>
            <a:pPr marL="0" indent="0">
              <a:buNone/>
            </a:pPr>
            <a:endParaRPr lang="en-US" sz="2100" i="1" dirty="0">
              <a:solidFill>
                <a:schemeClr val="accent1">
                  <a:lumMod val="75000"/>
                </a:schemeClr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00346D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51" y="369546"/>
            <a:ext cx="6480175" cy="431800"/>
          </a:xfrm>
        </p:spPr>
        <p:txBody>
          <a:bodyPr>
            <a:noAutofit/>
          </a:bodyPr>
          <a:lstStyle/>
          <a:p>
            <a:pPr algn="l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de base de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données</a:t>
            </a:r>
            <a:endParaRPr lang="ru-RU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3051" y="3631695"/>
            <a:ext cx="2126761" cy="1215920"/>
            <a:chOff x="6003311" y="3998405"/>
            <a:chExt cx="2717484" cy="1569899"/>
          </a:xfrm>
        </p:grpSpPr>
        <p:grpSp>
          <p:nvGrpSpPr>
            <p:cNvPr id="9" name="Group 8"/>
            <p:cNvGrpSpPr/>
            <p:nvPr/>
          </p:nvGrpSpPr>
          <p:grpSpPr>
            <a:xfrm>
              <a:off x="6003311" y="4274543"/>
              <a:ext cx="1267822" cy="1293761"/>
              <a:chOff x="6320199" y="3305812"/>
              <a:chExt cx="2083709" cy="2681134"/>
            </a:xfrm>
          </p:grpSpPr>
          <p:sp>
            <p:nvSpPr>
              <p:cNvPr id="3" name="Flowchart: Magnetic Disk 2"/>
              <p:cNvSpPr/>
              <p:nvPr/>
            </p:nvSpPr>
            <p:spPr>
              <a:xfrm>
                <a:off x="6320200" y="4962538"/>
                <a:ext cx="2083708" cy="1024408"/>
              </a:xfrm>
              <a:prstGeom prst="flowChartMagneticDisk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Magnetic Disk 6"/>
              <p:cNvSpPr/>
              <p:nvPr/>
            </p:nvSpPr>
            <p:spPr>
              <a:xfrm>
                <a:off x="6320199" y="4068429"/>
                <a:ext cx="2083708" cy="1010682"/>
              </a:xfrm>
              <a:prstGeom prst="flowChartMagneticDisk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Magnetic Disk 7"/>
              <p:cNvSpPr/>
              <p:nvPr/>
            </p:nvSpPr>
            <p:spPr>
              <a:xfrm>
                <a:off x="6320199" y="3305812"/>
                <a:ext cx="2083708" cy="876300"/>
              </a:xfrm>
              <a:prstGeom prst="flowChartMagneticDisk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452973" y="4274543"/>
              <a:ext cx="1267822" cy="1293761"/>
              <a:chOff x="6320199" y="3305812"/>
              <a:chExt cx="2083709" cy="2681134"/>
            </a:xfrm>
          </p:grpSpPr>
          <p:sp>
            <p:nvSpPr>
              <p:cNvPr id="11" name="Flowchart: Magnetic Disk 10"/>
              <p:cNvSpPr/>
              <p:nvPr/>
            </p:nvSpPr>
            <p:spPr>
              <a:xfrm>
                <a:off x="6320200" y="4962538"/>
                <a:ext cx="2083708" cy="1024408"/>
              </a:xfrm>
              <a:prstGeom prst="flowChartMagneticDisk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Magnetic Disk 11"/>
              <p:cNvSpPr/>
              <p:nvPr/>
            </p:nvSpPr>
            <p:spPr>
              <a:xfrm>
                <a:off x="6320199" y="4068429"/>
                <a:ext cx="2083708" cy="1010682"/>
              </a:xfrm>
              <a:prstGeom prst="flowChartMagneticDisk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Magnetic Disk 12"/>
              <p:cNvSpPr/>
              <p:nvPr/>
            </p:nvSpPr>
            <p:spPr>
              <a:xfrm>
                <a:off x="6320199" y="3305812"/>
                <a:ext cx="2083708" cy="876300"/>
              </a:xfrm>
              <a:prstGeom prst="flowChartMagneticDisk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urved Down Arrow 13"/>
            <p:cNvSpPr/>
            <p:nvPr/>
          </p:nvSpPr>
          <p:spPr>
            <a:xfrm>
              <a:off x="6794144" y="3998405"/>
              <a:ext cx="1178805" cy="597731"/>
            </a:xfrm>
            <a:prstGeom prst="curved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1377" y="5183610"/>
            <a:ext cx="8623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Ispirer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Open Sans"/>
              </a:rPr>
              <a:t>MnMTK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est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capable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d’effectuer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une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migration entre de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différentes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bases de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données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ainsi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que de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nombreux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outils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et cloud. </a:t>
            </a:r>
            <a:endParaRPr lang="en-US" sz="1400" dirty="0">
              <a:solidFill>
                <a:srgbClr val="1E2C56"/>
              </a:solidFill>
              <a:latin typeface="Open Sans"/>
              <a:cs typeface="Open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377" y="1086366"/>
            <a:ext cx="8623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64B450"/>
              </a:buClr>
            </a:pPr>
            <a:r>
              <a:rPr lang="en-US" sz="1400" b="1" dirty="0" smtClean="0">
                <a:solidFill>
                  <a:srgbClr val="1E2C56"/>
                </a:solidFill>
                <a:latin typeface="Open Sans"/>
                <a:cs typeface="Open Sans"/>
              </a:rPr>
              <a:t>Si </a:t>
            </a:r>
            <a:r>
              <a:rPr lang="en-US" sz="14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vous</a:t>
            </a:r>
            <a:r>
              <a:rPr lang="en-US" sz="14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souhaitez</a:t>
            </a:r>
            <a:r>
              <a:rPr lang="en-US" sz="1400" b="1" dirty="0" smtClean="0">
                <a:solidFill>
                  <a:srgbClr val="1E2C56"/>
                </a:solidFill>
                <a:latin typeface="Open Sans"/>
                <a:cs typeface="Open Sans"/>
              </a:rPr>
              <a:t>:</a:t>
            </a:r>
          </a:p>
          <a:p>
            <a:pPr marL="285750" indent="-285750" algn="just">
              <a:buClr>
                <a:srgbClr val="64B450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1E2C56"/>
              </a:solidFill>
              <a:latin typeface="Open Sans"/>
              <a:cs typeface="Open Sans"/>
            </a:endParaRPr>
          </a:p>
          <a:p>
            <a:pPr marL="285750" indent="-285750" algn="just">
              <a:buClr>
                <a:srgbClr val="64B450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tenir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votre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système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à jour et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utiliser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les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dernières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versions de SGBD;</a:t>
            </a:r>
          </a:p>
          <a:p>
            <a:pPr marL="285750" indent="-285750" algn="just">
              <a:buClr>
                <a:srgbClr val="64B45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stocker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vos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données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dans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une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base de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données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plus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puissante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, car la performance de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votre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base de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données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actuelle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ne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satisfait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pas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entièrement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vos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besoins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commerciaux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;</a:t>
            </a:r>
          </a:p>
          <a:p>
            <a:pPr marL="285750" indent="-285750" algn="just">
              <a:buClr>
                <a:srgbClr val="64B450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gagner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du temps et passer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d’une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base de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données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coûteuse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à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celle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open source.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1E2C56"/>
              </a:solidFill>
              <a:latin typeface="Open Sans"/>
              <a:cs typeface="Open Sans"/>
            </a:endParaRPr>
          </a:p>
          <a:p>
            <a:pPr algn="just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  <a:cs typeface="Open Sans"/>
              </a:rPr>
              <a:t>Ispirer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est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là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pour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vous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aider! Nos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outils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et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nos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services de migration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sont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toujours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à </a:t>
            </a:r>
            <a:r>
              <a:rPr lang="en-US" sz="1400" dirty="0" err="1" smtClean="0">
                <a:solidFill>
                  <a:srgbClr val="1E2C56"/>
                </a:solidFill>
                <a:latin typeface="Open Sans"/>
                <a:cs typeface="Open Sans"/>
              </a:rPr>
              <a:t>votre</a:t>
            </a:r>
            <a:r>
              <a:rPr lang="en-US" sz="1400" dirty="0" smtClean="0">
                <a:solidFill>
                  <a:srgbClr val="1E2C56"/>
                </a:solidFill>
                <a:latin typeface="Open Sans"/>
                <a:cs typeface="Open Sans"/>
              </a:rPr>
              <a:t> disposition.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6299" y="3916672"/>
            <a:ext cx="4953043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i="1" dirty="0" err="1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Procédures</a:t>
            </a:r>
            <a:r>
              <a:rPr lang="en-US" sz="1400" i="1" dirty="0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 </a:t>
            </a:r>
            <a:r>
              <a:rPr lang="en-US" sz="1400" i="1" dirty="0" err="1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Stockées</a:t>
            </a:r>
            <a:endParaRPr lang="en-US" sz="1400" i="1" dirty="0">
              <a:solidFill>
                <a:srgbClr val="64B450"/>
              </a:solidFill>
              <a:latin typeface="Open Sans"/>
              <a:cs typeface="Myriad Arabic" panose="01010101010101010101" pitchFamily="50" charset="-78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i="1" dirty="0" err="1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Fonctions</a:t>
            </a:r>
            <a:endParaRPr lang="en-US" sz="1400" i="1" dirty="0">
              <a:solidFill>
                <a:srgbClr val="64B450"/>
              </a:solidFill>
              <a:latin typeface="Open Sans"/>
              <a:cs typeface="Myriad Arabic" panose="01010101010101010101" pitchFamily="50" charset="-78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Triggers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i="1" dirty="0" err="1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Vues</a:t>
            </a:r>
            <a:endParaRPr lang="en-US" sz="1400" i="1" dirty="0" smtClean="0">
              <a:solidFill>
                <a:srgbClr val="64B450"/>
              </a:solidFill>
              <a:latin typeface="Open Sans"/>
              <a:cs typeface="Myriad Arabic" panose="01010101010101010101" pitchFamily="50" charset="-78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en-US" sz="1400" i="1" dirty="0" smtClean="0">
              <a:solidFill>
                <a:srgbClr val="64B450"/>
              </a:solidFill>
              <a:latin typeface="Open Sans"/>
              <a:cs typeface="Myriad Arabic" panose="01010101010101010101" pitchFamily="50" charset="-78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en-US" sz="1400" i="1" dirty="0">
              <a:solidFill>
                <a:srgbClr val="64B450"/>
              </a:solidFill>
              <a:latin typeface="Open Sans"/>
              <a:cs typeface="Myriad Arabic" panose="01010101010101010101" pitchFamily="50" charset="-78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i="1" dirty="0" err="1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Schéma</a:t>
            </a:r>
            <a:r>
              <a:rPr lang="en-US" sz="1400" i="1" dirty="0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 de BDD (DDL</a:t>
            </a:r>
            <a:r>
              <a:rPr lang="en-US" sz="1400" i="1" dirty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)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i="1" dirty="0" err="1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Données</a:t>
            </a:r>
            <a:endParaRPr lang="en-US" sz="1400" i="1" dirty="0" smtClean="0">
              <a:solidFill>
                <a:srgbClr val="64B450"/>
              </a:solidFill>
              <a:latin typeface="Open Sans"/>
              <a:cs typeface="Myriad Arabic" panose="01010101010101010101" pitchFamily="50" charset="-78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rgbClr val="64B450"/>
                </a:solidFill>
                <a:latin typeface="Open Sans"/>
                <a:cs typeface="Myriad Arabic" panose="01010101010101010101" pitchFamily="50" charset="-78"/>
              </a:rPr>
              <a:t>Etc.</a:t>
            </a:r>
            <a:endParaRPr lang="en-US" sz="1400" i="1" dirty="0">
              <a:solidFill>
                <a:srgbClr val="64B450"/>
              </a:solidFill>
              <a:latin typeface="Open Sans"/>
              <a:cs typeface="Myriad Arabic" panose="01010101010101010101" pitchFamily="50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61950"/>
            <a:ext cx="6480175" cy="431800"/>
          </a:xfrm>
        </p:spPr>
        <p:txBody>
          <a:bodyPr>
            <a:noAutofit/>
          </a:bodyPr>
          <a:lstStyle/>
          <a:p>
            <a:pPr algn="l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d’application</a:t>
            </a:r>
            <a:endParaRPr lang="ru-RU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5253" y="1042220"/>
            <a:ext cx="8648450" cy="189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64B450"/>
              </a:buClr>
              <a:buNone/>
            </a:pPr>
            <a:r>
              <a:rPr lang="en-US" sz="1400" b="1" dirty="0" smtClean="0"/>
              <a:t>Si </a:t>
            </a:r>
            <a:r>
              <a:rPr lang="en-US" sz="1400" b="1" dirty="0" err="1" smtClean="0"/>
              <a:t>votre</a:t>
            </a:r>
            <a:r>
              <a:rPr lang="en-US" sz="1400" b="1" dirty="0" smtClean="0"/>
              <a:t> application: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64B450"/>
              </a:buClr>
            </a:pPr>
            <a:endParaRPr lang="en-US" sz="14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64B450"/>
              </a:buClr>
            </a:pPr>
            <a:r>
              <a:rPr lang="en-US" sz="1400" dirty="0" err="1" smtClean="0"/>
              <a:t>est</a:t>
            </a:r>
            <a:r>
              <a:rPr lang="en-US" sz="1400" dirty="0" smtClean="0"/>
              <a:t> obsolete, et </a:t>
            </a:r>
            <a:r>
              <a:rPr lang="en-US" sz="1400" dirty="0" err="1" smtClean="0"/>
              <a:t>il</a:t>
            </a:r>
            <a:r>
              <a:rPr lang="en-US" sz="1400" dirty="0" smtClean="0"/>
              <a:t> deviant difficile de la supporter;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64B450"/>
              </a:buClr>
            </a:pPr>
            <a:r>
              <a:rPr lang="en-US" sz="1400" dirty="0" err="1" smtClean="0"/>
              <a:t>exige</a:t>
            </a:r>
            <a:r>
              <a:rPr lang="en-US" sz="1400" dirty="0" smtClean="0"/>
              <a:t> la modernization et le refactoring pour </a:t>
            </a:r>
            <a:r>
              <a:rPr lang="en-US" sz="1400" dirty="0" err="1" smtClean="0"/>
              <a:t>améliorer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performance et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fonctionnalité</a:t>
            </a:r>
            <a:r>
              <a:rPr lang="en-US" sz="1400" dirty="0" smtClean="0"/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64B450"/>
              </a:buClr>
            </a:pPr>
            <a:r>
              <a:rPr lang="en-US" sz="1400" dirty="0" err="1" smtClean="0"/>
              <a:t>exige</a:t>
            </a:r>
            <a:r>
              <a:rPr lang="en-US" sz="1400" dirty="0" smtClean="0"/>
              <a:t> </a:t>
            </a:r>
            <a:r>
              <a:rPr lang="en-US" sz="1400" dirty="0" err="1" smtClean="0"/>
              <a:t>l’integration</a:t>
            </a:r>
            <a:r>
              <a:rPr lang="en-US" sz="1400" dirty="0" smtClean="0"/>
              <a:t> aux </a:t>
            </a:r>
            <a:r>
              <a:rPr lang="en-US" sz="1400" dirty="0" err="1" smtClean="0"/>
              <a:t>nouvelles</a:t>
            </a:r>
            <a:r>
              <a:rPr lang="en-US" sz="1400" dirty="0" smtClean="0"/>
              <a:t> technologies.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smtClean="0"/>
              <a:t>Ispirer</a:t>
            </a:r>
            <a:r>
              <a:rPr lang="en-US" sz="1400" dirty="0" smtClean="0"/>
              <a:t> </a:t>
            </a:r>
            <a:r>
              <a:rPr lang="en-US" sz="1400" dirty="0" err="1" smtClean="0"/>
              <a:t>est</a:t>
            </a:r>
            <a:r>
              <a:rPr lang="en-US" sz="1400" dirty="0" smtClean="0"/>
              <a:t> </a:t>
            </a:r>
            <a:r>
              <a:rPr lang="en-US" sz="1400" dirty="0" err="1" smtClean="0"/>
              <a:t>là</a:t>
            </a:r>
            <a:r>
              <a:rPr lang="en-US" sz="1400" dirty="0" smtClean="0"/>
              <a:t> here to provide you a full range of our migration tools and services, that will help you to save time and efforts spent on the project. 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66606" y="3930642"/>
            <a:ext cx="3096437" cy="1621150"/>
            <a:chOff x="3990995" y="3763360"/>
            <a:chExt cx="2940049" cy="1621150"/>
          </a:xfrm>
        </p:grpSpPr>
        <p:sp>
          <p:nvSpPr>
            <p:cNvPr id="12" name="Oval 11"/>
            <p:cNvSpPr/>
            <p:nvPr/>
          </p:nvSpPr>
          <p:spPr>
            <a:xfrm>
              <a:off x="5167223" y="3763360"/>
              <a:ext cx="1763821" cy="1621150"/>
            </a:xfrm>
            <a:prstGeom prst="ellipse">
              <a:avLst/>
            </a:prstGeom>
            <a:gradFill flip="none" rotWithShape="1">
              <a:gsLst>
                <a:gs pos="4700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781973" y="4205240"/>
              <a:ext cx="758282" cy="88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0">
                <a:lnSpc>
                  <a:spcPct val="80000"/>
                </a:lnSpc>
                <a:buNone/>
                <a:defRPr/>
              </a:pP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</a:rPr>
                <a:t>C# 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indent="0">
                <a:lnSpc>
                  <a:spcPct val="80000"/>
                </a:lnSpc>
                <a:buNone/>
                <a:defRPr/>
              </a:pP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</a:rPr>
                <a:t>VB.NET</a:t>
              </a:r>
            </a:p>
            <a:p>
              <a:pPr indent="0">
                <a:lnSpc>
                  <a:spcPct val="80000"/>
                </a:lnSpc>
                <a:buNone/>
                <a:defRPr/>
              </a:pP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</a:rPr>
                <a:t>Java</a:t>
              </a:r>
            </a:p>
            <a:p>
              <a:pPr indent="0">
                <a:lnSpc>
                  <a:spcPct val="80000"/>
                </a:lnSpc>
                <a:buNone/>
                <a:defRPr/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</a:rPr>
                <a:t>e</a:t>
              </a: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</a:rPr>
                <a:t>tc.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3990995" y="4280631"/>
              <a:ext cx="778629" cy="539238"/>
            </a:xfrm>
            <a:prstGeom prst="notchedRightArrow">
              <a:avLst>
                <a:gd name="adj1" fmla="val 50000"/>
                <a:gd name="adj2" fmla="val 56129"/>
              </a:avLst>
            </a:prstGeom>
            <a:gradFill>
              <a:gsLst>
                <a:gs pos="1800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95253" y="3002844"/>
            <a:ext cx="8382022" cy="88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Ispirer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MnMTK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est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parfait pour la migration des applications et la modernization des taches.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L’outil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et capable de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migrer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: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langages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 de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programmation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, 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SQL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embarqué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,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cs typeface="Myriad Arabic" panose="01010101010101010101" pitchFamily="50" charset="-78"/>
              </a:rPr>
              <a:t>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l’API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 de base de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données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ainsi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 que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que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 des </a:t>
            </a:r>
            <a:r>
              <a:rPr lang="en-US" sz="1400" b="1" dirty="0" err="1" smtClean="0">
                <a:solidFill>
                  <a:srgbClr val="64B450"/>
                </a:solidFill>
                <a:cs typeface="Myriad Arabic" panose="01010101010101010101" pitchFamily="50" charset="-78"/>
              </a:rPr>
              <a:t>composants</a:t>
            </a:r>
            <a:r>
              <a:rPr lang="en-US" sz="1400" b="1" dirty="0" smtClean="0">
                <a:solidFill>
                  <a:srgbClr val="64B450"/>
                </a:solidFill>
                <a:cs typeface="Myriad Arabic" panose="01010101010101010101" pitchFamily="50" charset="-78"/>
              </a:rPr>
              <a:t> tiers.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cs typeface="Myriad Arabic" panose="01010101010101010101" pitchFamily="50" charset="-78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cs typeface="Myriad Arabic" panose="01010101010101010101" pitchFamily="50" charset="-78"/>
            </a:endParaRP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sz="2400" dirty="0" smtClean="0">
              <a:solidFill>
                <a:srgbClr val="00346D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5253" y="5845469"/>
            <a:ext cx="69589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 smtClean="0">
                <a:solidFill>
                  <a:srgbClr val="1E2C56"/>
                </a:solidFill>
                <a:latin typeface="Open Sans"/>
                <a:cs typeface="Open Sans"/>
              </a:rPr>
              <a:t>Conversion </a:t>
            </a:r>
            <a:r>
              <a:rPr lang="en-US" sz="1500" dirty="0" err="1" smtClean="0">
                <a:solidFill>
                  <a:srgbClr val="1E2C56"/>
                </a:solidFill>
                <a:latin typeface="Open Sans"/>
                <a:cs typeface="Open Sans"/>
              </a:rPr>
              <a:t>d’anciennes</a:t>
            </a:r>
            <a:r>
              <a:rPr lang="en-US" sz="1500" dirty="0" smtClean="0">
                <a:solidFill>
                  <a:srgbClr val="1E2C56"/>
                </a:solidFill>
                <a:latin typeface="Open Sans"/>
                <a:cs typeface="Open Sans"/>
              </a:rPr>
              <a:t> technologies </a:t>
            </a:r>
            <a:r>
              <a:rPr lang="en-US" sz="1500" dirty="0" err="1" smtClean="0">
                <a:solidFill>
                  <a:srgbClr val="1E2C56"/>
                </a:solidFill>
                <a:latin typeface="Open Sans"/>
                <a:cs typeface="Open Sans"/>
              </a:rPr>
              <a:t>vers</a:t>
            </a:r>
            <a:r>
              <a:rPr lang="en-US" sz="15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500" dirty="0" err="1" smtClean="0">
                <a:solidFill>
                  <a:srgbClr val="1E2C56"/>
                </a:solidFill>
                <a:latin typeface="Open Sans"/>
                <a:cs typeface="Open Sans"/>
              </a:rPr>
              <a:t>celles</a:t>
            </a:r>
            <a:r>
              <a:rPr lang="en-US" sz="1500" dirty="0" smtClean="0">
                <a:solidFill>
                  <a:srgbClr val="1E2C56"/>
                </a:solidFill>
                <a:latin typeface="Open Sans"/>
                <a:cs typeface="Open Sans"/>
              </a:rPr>
              <a:t> plus </a:t>
            </a:r>
            <a:r>
              <a:rPr lang="en-US" sz="1500" dirty="0" err="1" smtClean="0">
                <a:solidFill>
                  <a:srgbClr val="1E2C56"/>
                </a:solidFill>
                <a:latin typeface="Open Sans"/>
                <a:cs typeface="Open Sans"/>
              </a:rPr>
              <a:t>modernes</a:t>
            </a:r>
            <a:r>
              <a:rPr lang="en-US" sz="1500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500" dirty="0" err="1" smtClean="0">
                <a:solidFill>
                  <a:srgbClr val="1E2C56"/>
                </a:solidFill>
                <a:latin typeface="Open Sans"/>
                <a:cs typeface="Open Sans"/>
              </a:rPr>
              <a:t>est</a:t>
            </a:r>
            <a:r>
              <a:rPr lang="en-US" sz="1500" dirty="0" smtClean="0">
                <a:solidFill>
                  <a:srgbClr val="1E2C56"/>
                </a:solidFill>
                <a:latin typeface="Open Sans"/>
                <a:cs typeface="Open Sans"/>
              </a:rPr>
              <a:t> facile avec Ispirer Systems. </a:t>
            </a:r>
            <a:endParaRPr lang="en-US" sz="1500" dirty="0">
              <a:solidFill>
                <a:srgbClr val="1E2C56"/>
              </a:solidFill>
              <a:latin typeface="Open Sans"/>
              <a:cs typeface="Open San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04975" y="3930642"/>
            <a:ext cx="1873793" cy="17027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tlCol="0" anchor="ctr"/>
          <a:lstStyle/>
          <a:p>
            <a:pPr marL="365760" indent="0">
              <a:lnSpc>
                <a:spcPct val="80000"/>
              </a:lnSpc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PowerBuilder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COBOL</a:t>
            </a: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Delphi</a:t>
            </a: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Informix 4GL</a:t>
            </a: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Progress 4GL</a:t>
            </a: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VB</a:t>
            </a: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ASP, etc.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-113350"/>
            <a:ext cx="7916091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Aperçu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processus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migration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9570" y="1244907"/>
            <a:ext cx="1850313" cy="50126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>
              <a:spcAft>
                <a:spcPts val="600"/>
              </a:spcAft>
            </a:pPr>
            <a:endParaRPr lang="en-US" sz="1600" dirty="0">
              <a:solidFill>
                <a:srgbClr val="45B82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4734" y="1244908"/>
            <a:ext cx="2089717" cy="501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285750" lvl="1" indent="-285750" defTabSz="914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45B82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8213" y="1261880"/>
            <a:ext cx="1965652" cy="49957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45B826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95141" y="1261880"/>
            <a:ext cx="1965652" cy="49766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45B826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720686" y="5524600"/>
            <a:ext cx="1101687" cy="583894"/>
          </a:xfrm>
          <a:prstGeom prst="stripedRightArrow">
            <a:avLst/>
          </a:prstGeom>
          <a:gradFill>
            <a:gsLst>
              <a:gs pos="19000">
                <a:schemeClr val="accent3">
                  <a:tint val="100000"/>
                  <a:shade val="100000"/>
                  <a:satMod val="130000"/>
                </a:schemeClr>
              </a:gs>
              <a:gs pos="92000">
                <a:srgbClr val="00B05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9570" y="2191719"/>
            <a:ext cx="1881148" cy="36061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1" indent="-285750" defTabSz="914363" fontAlgn="auto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Tables </a:t>
            </a:r>
            <a:r>
              <a:rPr lang="en-GB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endParaRPr lang="en-GB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endParaRPr lang="en-GB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Vues</a:t>
            </a:r>
            <a:endParaRPr lang="en-GB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Synonymes</a:t>
            </a:r>
            <a:r>
              <a:rPr lang="en-GB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Séquences</a:t>
            </a:r>
            <a:endParaRPr lang="en-GB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Liens aux bases de </a:t>
            </a:r>
            <a:r>
              <a:rPr lang="en-GB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endParaRPr lang="en-GB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Tables et </a:t>
            </a:r>
            <a:r>
              <a:rPr lang="en-GB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vues</a:t>
            </a:r>
            <a:r>
              <a:rPr lang="en-GB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système</a:t>
            </a:r>
            <a:endParaRPr lang="en-GB" sz="1700" dirty="0" smtClean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5151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45B826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7085" y="1261880"/>
            <a:ext cx="1963337" cy="864375"/>
          </a:xfrm>
        </p:spPr>
        <p:txBody>
          <a:bodyPr>
            <a:normAutofit lnSpcReduction="10000"/>
          </a:bodyPr>
          <a:lstStyle/>
          <a:p>
            <a:pPr marL="365760" indent="0" algn="ctr">
              <a:spcBef>
                <a:spcPts val="1800"/>
              </a:spcBef>
              <a:buNone/>
            </a:pPr>
            <a:r>
              <a:rPr lang="en-US" sz="17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Migration de base de </a:t>
            </a:r>
            <a:r>
              <a:rPr lang="en-US" sz="17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donnés</a:t>
            </a:r>
            <a:endParaRPr lang="en-US" sz="17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21698" y="1340352"/>
            <a:ext cx="1980330" cy="717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 algn="ctr">
              <a:spcBef>
                <a:spcPts val="1800"/>
              </a:spcBef>
              <a:buFont typeface="Arial"/>
              <a:buNone/>
            </a:pPr>
            <a:r>
              <a:rPr lang="en-US" sz="17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Conversion </a:t>
            </a:r>
            <a:r>
              <a:rPr lang="en-US" sz="17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d’application</a:t>
            </a:r>
            <a:endParaRPr lang="en-US" sz="17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37430" y="1474074"/>
            <a:ext cx="1800001" cy="717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 algn="ctr">
              <a:spcBef>
                <a:spcPts val="1800"/>
              </a:spcBef>
              <a:buFont typeface="Arial"/>
              <a:buNone/>
            </a:pPr>
            <a:r>
              <a:rPr lang="en-US" sz="17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Tests</a:t>
            </a:r>
            <a:endParaRPr lang="en-US" sz="17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729489" y="1474075"/>
            <a:ext cx="2092448" cy="717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2C56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 algn="ctr">
              <a:spcBef>
                <a:spcPts val="1800"/>
              </a:spcBef>
              <a:buFont typeface="Arial"/>
              <a:buNone/>
            </a:pPr>
            <a:r>
              <a:rPr lang="en-US" sz="17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Déploiement</a:t>
            </a:r>
            <a:endParaRPr lang="en-US" sz="17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8213" y="1832896"/>
            <a:ext cx="182298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914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Tests de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sch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éma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de base de données et de données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Essais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intergés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de base de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d’application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Exécution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parallèle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dans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environnement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de test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65229" y="2184250"/>
            <a:ext cx="17367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Logique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métier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– procedures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stockées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fonctions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, triggers, etc.</a:t>
            </a: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Déclarations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de SQL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Embarqué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API de BDD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Code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d’application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95141" y="2191720"/>
            <a:ext cx="196565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914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Support de base de données convertie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d’application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logique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métier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converties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5092689" y="5574987"/>
            <a:ext cx="1101687" cy="583894"/>
          </a:xfrm>
          <a:prstGeom prst="stripedRightArrow">
            <a:avLst/>
          </a:prstGeom>
          <a:gradFill>
            <a:gsLst>
              <a:gs pos="19000">
                <a:schemeClr val="accent3">
                  <a:tint val="100000"/>
                  <a:shade val="100000"/>
                  <a:satMod val="130000"/>
                </a:schemeClr>
              </a:gs>
              <a:gs pos="92000">
                <a:srgbClr val="00B05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>
            <a:off x="2853204" y="5529719"/>
            <a:ext cx="1101687" cy="583894"/>
          </a:xfrm>
          <a:prstGeom prst="stripedRightArrow">
            <a:avLst/>
          </a:prstGeom>
          <a:gradFill>
            <a:gsLst>
              <a:gs pos="19000">
                <a:schemeClr val="accent3">
                  <a:tint val="100000"/>
                  <a:shade val="100000"/>
                  <a:satMod val="130000"/>
                </a:schemeClr>
              </a:gs>
              <a:gs pos="92000">
                <a:srgbClr val="00B05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8776" y="64984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dirty="0" smtClean="0"/>
              <a:t>www.ispirer.fr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278673"/>
            <a:ext cx="6766560" cy="1064471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Avantages de la Migration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utomatisée avec Ispirer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77548" y="1663017"/>
            <a:ext cx="7649366" cy="8331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Vous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réduisez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les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coûts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de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projet</a:t>
            </a:r>
            <a:r>
              <a:rPr lang="en-US" b="1" dirty="0">
                <a:solidFill>
                  <a:srgbClr val="1E2C56"/>
                </a:solidFill>
                <a:latin typeface="Open Sans"/>
                <a:cs typeface="Open Sans"/>
              </a:rPr>
              <a:t/>
            </a:r>
            <a:br>
              <a:rPr lang="en-US" b="1" dirty="0">
                <a:solidFill>
                  <a:srgbClr val="1E2C56"/>
                </a:solidFill>
                <a:latin typeface="Open Sans"/>
                <a:cs typeface="Open Sans"/>
              </a:rPr>
            </a:br>
            <a:r>
              <a:rPr lang="en-US" sz="1600" dirty="0" smtClean="0">
                <a:solidFill>
                  <a:srgbClr val="45B826"/>
                </a:solidFill>
              </a:rPr>
              <a:t>Nous </a:t>
            </a:r>
            <a:r>
              <a:rPr lang="en-US" sz="1600" dirty="0" err="1" smtClean="0">
                <a:solidFill>
                  <a:srgbClr val="45B826"/>
                </a:solidFill>
              </a:rPr>
              <a:t>offrons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une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approche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axée</a:t>
            </a:r>
            <a:r>
              <a:rPr lang="en-US" sz="1600" dirty="0" smtClean="0">
                <a:solidFill>
                  <a:srgbClr val="45B826"/>
                </a:solidFill>
              </a:rPr>
              <a:t> sur un </a:t>
            </a:r>
            <a:r>
              <a:rPr lang="en-US" sz="1600" dirty="0" err="1" smtClean="0">
                <a:solidFill>
                  <a:srgbClr val="45B826"/>
                </a:solidFill>
              </a:rPr>
              <a:t>projet</a:t>
            </a:r>
            <a:r>
              <a:rPr lang="en-US" sz="1600" dirty="0" smtClean="0">
                <a:solidFill>
                  <a:srgbClr val="45B826"/>
                </a:solidFill>
              </a:rPr>
              <a:t> et des </a:t>
            </a:r>
            <a:r>
              <a:rPr lang="en-US" sz="1600" dirty="0" err="1" smtClean="0">
                <a:solidFill>
                  <a:srgbClr val="45B826"/>
                </a:solidFill>
              </a:rPr>
              <a:t>modalités</a:t>
            </a:r>
            <a:r>
              <a:rPr lang="en-US" sz="1600" dirty="0" smtClean="0">
                <a:solidFill>
                  <a:srgbClr val="45B826"/>
                </a:solidFill>
              </a:rPr>
              <a:t> flexibles. </a:t>
            </a:r>
            <a:r>
              <a:rPr lang="en-US" sz="1600" dirty="0" err="1" smtClean="0">
                <a:solidFill>
                  <a:srgbClr val="45B826"/>
                </a:solidFill>
              </a:rPr>
              <a:t>Cela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vous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permettra</a:t>
            </a:r>
            <a:r>
              <a:rPr lang="en-US" sz="1600" dirty="0" smtClean="0">
                <a:solidFill>
                  <a:srgbClr val="45B826"/>
                </a:solidFill>
              </a:rPr>
              <a:t> de </a:t>
            </a:r>
            <a:r>
              <a:rPr lang="en-US" sz="1600" dirty="0" err="1" smtClean="0">
                <a:solidFill>
                  <a:srgbClr val="45B826"/>
                </a:solidFill>
              </a:rPr>
              <a:t>choisir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cette</a:t>
            </a:r>
            <a:r>
              <a:rPr lang="en-US" sz="1600" dirty="0" smtClean="0">
                <a:solidFill>
                  <a:srgbClr val="45B826"/>
                </a:solidFill>
              </a:rPr>
              <a:t> option qui </a:t>
            </a:r>
            <a:r>
              <a:rPr lang="en-US" sz="1600" dirty="0" err="1" smtClean="0">
                <a:solidFill>
                  <a:srgbClr val="45B826"/>
                </a:solidFill>
              </a:rPr>
              <a:t>correspondra</a:t>
            </a:r>
            <a:r>
              <a:rPr lang="en-US" sz="1600" dirty="0" smtClean="0">
                <a:solidFill>
                  <a:srgbClr val="45B826"/>
                </a:solidFill>
              </a:rPr>
              <a:t> à </a:t>
            </a:r>
            <a:r>
              <a:rPr lang="en-US" sz="1600" dirty="0" err="1" smtClean="0">
                <a:solidFill>
                  <a:srgbClr val="45B826"/>
                </a:solidFill>
              </a:rPr>
              <a:t>vos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besoins</a:t>
            </a:r>
            <a:r>
              <a:rPr lang="en-US" sz="1600" dirty="0" smtClean="0">
                <a:solidFill>
                  <a:srgbClr val="45B826"/>
                </a:solidFill>
              </a:rPr>
              <a:t> needs</a:t>
            </a:r>
            <a:r>
              <a:rPr lang="en-US" sz="1600" dirty="0">
                <a:solidFill>
                  <a:srgbClr val="45B826"/>
                </a:solidFill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548" y="3006489"/>
            <a:ext cx="7649366" cy="8602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700" b="1" kern="0" dirty="0" smtClean="0">
                <a:solidFill>
                  <a:srgbClr val="002060"/>
                </a:solidFill>
                <a:latin typeface="Open Sans"/>
                <a:ea typeface="ＭＳ Ｐゴシック" pitchFamily="34" charset="-128"/>
              </a:rPr>
              <a:t>Vous gagnez du temps</a:t>
            </a:r>
            <a:endParaRPr lang="ru-RU" sz="1700" b="1" kern="0" dirty="0" smtClean="0">
              <a:solidFill>
                <a:srgbClr val="002060"/>
              </a:solidFill>
              <a:latin typeface="Open Sans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45B826"/>
                </a:solidFill>
              </a:rPr>
              <a:t>A </a:t>
            </a:r>
            <a:r>
              <a:rPr lang="en-US" sz="1600" dirty="0" err="1" smtClean="0">
                <a:solidFill>
                  <a:srgbClr val="45B826"/>
                </a:solidFill>
              </a:rPr>
              <a:t>l’aide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d’Ispirer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MnMTK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vous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réduirez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considérablement</a:t>
            </a:r>
            <a:r>
              <a:rPr lang="en-US" sz="1600" dirty="0" smtClean="0">
                <a:solidFill>
                  <a:srgbClr val="45B826"/>
                </a:solidFill>
              </a:rPr>
              <a:t> la </a:t>
            </a:r>
            <a:r>
              <a:rPr lang="en-US" sz="1600" dirty="0" err="1" smtClean="0">
                <a:solidFill>
                  <a:srgbClr val="45B826"/>
                </a:solidFill>
              </a:rPr>
              <a:t>durée</a:t>
            </a:r>
            <a:r>
              <a:rPr lang="en-US" sz="1600" dirty="0" smtClean="0">
                <a:solidFill>
                  <a:srgbClr val="45B826"/>
                </a:solidFill>
              </a:rPr>
              <a:t> de </a:t>
            </a:r>
            <a:r>
              <a:rPr lang="en-US" sz="1600" dirty="0" err="1" smtClean="0">
                <a:solidFill>
                  <a:srgbClr val="45B826"/>
                </a:solidFill>
              </a:rPr>
              <a:t>votre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projet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en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comparaison</a:t>
            </a:r>
            <a:r>
              <a:rPr lang="en-US" sz="1600" dirty="0" smtClean="0">
                <a:solidFill>
                  <a:srgbClr val="45B826"/>
                </a:solidFill>
              </a:rPr>
              <a:t> avec la </a:t>
            </a:r>
            <a:r>
              <a:rPr lang="en-US" sz="1600" dirty="0" smtClean="0">
                <a:solidFill>
                  <a:srgbClr val="45B826"/>
                </a:solidFill>
              </a:rPr>
              <a:t>conversion</a:t>
            </a:r>
            <a:r>
              <a:rPr lang="ru-RU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manuelle</a:t>
            </a:r>
            <a:r>
              <a:rPr lang="en-US" sz="1600" dirty="0" smtClean="0">
                <a:solidFill>
                  <a:srgbClr val="45B826"/>
                </a:solidFill>
              </a:rPr>
              <a:t>. </a:t>
            </a:r>
            <a:endParaRPr lang="en-GB" sz="1600" dirty="0">
              <a:solidFill>
                <a:srgbClr val="45B82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548" y="4379419"/>
            <a:ext cx="7649366" cy="8981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Vous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fr-FR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épargnez </a:t>
            </a:r>
            <a:r>
              <a:rPr lang="fr-FR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vos </a:t>
            </a:r>
            <a:r>
              <a:rPr lang="fr-FR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efforts</a:t>
            </a:r>
            <a:r>
              <a:rPr lang="en-US" dirty="0"/>
              <a:t> </a:t>
            </a:r>
            <a:br>
              <a:rPr lang="en-US" dirty="0"/>
            </a:br>
            <a:r>
              <a:rPr lang="en-US" sz="1600" dirty="0" smtClean="0">
                <a:solidFill>
                  <a:srgbClr val="45B826"/>
                </a:solidFill>
              </a:rPr>
              <a:t>Ispirer </a:t>
            </a:r>
            <a:r>
              <a:rPr lang="en-US" sz="1600" dirty="0" err="1">
                <a:solidFill>
                  <a:srgbClr val="45B826"/>
                </a:solidFill>
              </a:rPr>
              <a:t>MnMTK</a:t>
            </a:r>
            <a:r>
              <a:rPr lang="en-US" sz="1600" dirty="0">
                <a:solidFill>
                  <a:srgbClr val="45B826"/>
                </a:solidFill>
              </a:rPr>
              <a:t> </a:t>
            </a:r>
            <a:r>
              <a:rPr lang="en-US" sz="1600" dirty="0" smtClean="0">
                <a:solidFill>
                  <a:srgbClr val="45B826"/>
                </a:solidFill>
              </a:rPr>
              <a:t>assure </a:t>
            </a:r>
            <a:r>
              <a:rPr lang="en-US" sz="1600" dirty="0" err="1" smtClean="0">
                <a:solidFill>
                  <a:srgbClr val="45B826"/>
                </a:solidFill>
              </a:rPr>
              <a:t>une</a:t>
            </a:r>
            <a:r>
              <a:rPr lang="en-US" sz="1600" dirty="0" smtClean="0">
                <a:solidFill>
                  <a:srgbClr val="45B826"/>
                </a:solidFill>
              </a:rPr>
              <a:t> migration </a:t>
            </a:r>
            <a:r>
              <a:rPr lang="en-US" sz="1600" dirty="0" err="1" smtClean="0">
                <a:solidFill>
                  <a:srgbClr val="45B826"/>
                </a:solidFill>
              </a:rPr>
              <a:t>automatique</a:t>
            </a:r>
            <a:r>
              <a:rPr lang="en-US" sz="1600" dirty="0" smtClean="0">
                <a:solidFill>
                  <a:srgbClr val="45B826"/>
                </a:solidFill>
              </a:rPr>
              <a:t> beaucoup plus </a:t>
            </a:r>
            <a:r>
              <a:rPr lang="en-US" sz="1600" dirty="0" err="1" smtClean="0">
                <a:solidFill>
                  <a:srgbClr val="45B826"/>
                </a:solidFill>
              </a:rPr>
              <a:t>rapide</a:t>
            </a:r>
            <a:r>
              <a:rPr lang="ru-RU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ce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fr-FR" sz="1600" dirty="0" smtClean="0">
                <a:solidFill>
                  <a:srgbClr val="45B826"/>
                </a:solidFill>
              </a:rPr>
              <a:t>qui </a:t>
            </a:r>
            <a:r>
              <a:rPr lang="fr-FR" sz="1600" dirty="0" smtClean="0">
                <a:solidFill>
                  <a:srgbClr val="45B826"/>
                </a:solidFill>
              </a:rPr>
              <a:t>permet d’éviter </a:t>
            </a:r>
            <a:r>
              <a:rPr lang="en-US" sz="1600" dirty="0" smtClean="0">
                <a:solidFill>
                  <a:srgbClr val="45B826"/>
                </a:solidFill>
              </a:rPr>
              <a:t>des errata </a:t>
            </a:r>
            <a:r>
              <a:rPr lang="en-US" sz="1600" dirty="0" err="1" smtClean="0">
                <a:solidFill>
                  <a:srgbClr val="45B826"/>
                </a:solidFill>
              </a:rPr>
              <a:t>typiques</a:t>
            </a:r>
            <a:r>
              <a:rPr lang="en-US" sz="1600" dirty="0" smtClean="0">
                <a:solidFill>
                  <a:srgbClr val="45B826"/>
                </a:solidFill>
              </a:rPr>
              <a:t> pour la migration </a:t>
            </a:r>
            <a:r>
              <a:rPr lang="en-US" sz="1600" dirty="0" err="1" smtClean="0">
                <a:solidFill>
                  <a:srgbClr val="45B826"/>
                </a:solidFill>
              </a:rPr>
              <a:t>manuelle</a:t>
            </a:r>
            <a:r>
              <a:rPr lang="en-US" sz="1600" dirty="0" smtClean="0">
                <a:solidFill>
                  <a:srgbClr val="45B826"/>
                </a:solidFill>
              </a:rPr>
              <a:t>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45B82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9672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dirty="0" smtClean="0"/>
              <a:t>www.ispirer.fr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9" y="184809"/>
            <a:ext cx="7089028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Avantages de la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Automatisée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Ispirer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7549" y="4463293"/>
            <a:ext cx="7649367" cy="1125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Vous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obtenez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un support de haute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qualité</a:t>
            </a:r>
            <a:r>
              <a:rPr lang="en-US" dirty="0"/>
              <a:t/>
            </a:r>
            <a:br>
              <a:rPr lang="en-US" dirty="0"/>
            </a:br>
            <a:r>
              <a:rPr lang="fr-FR" sz="1600" dirty="0" smtClean="0">
                <a:solidFill>
                  <a:srgbClr val="45B826"/>
                </a:solidFill>
              </a:rPr>
              <a:t>Disposant d’une longue expérience dans le domaine de migration de différents niveaux de complexité, </a:t>
            </a:r>
            <a:r>
              <a:rPr lang="en-US" sz="1600" dirty="0">
                <a:solidFill>
                  <a:srgbClr val="45B826"/>
                </a:solidFill>
              </a:rPr>
              <a:t>les experts de</a:t>
            </a:r>
            <a:r>
              <a:rPr lang="fr-FR" sz="1600" dirty="0">
                <a:solidFill>
                  <a:srgbClr val="45B826"/>
                </a:solidFill>
              </a:rPr>
              <a:t> migration chez Ispirer </a:t>
            </a:r>
            <a:r>
              <a:rPr lang="fr-FR" sz="1600" dirty="0" smtClean="0">
                <a:solidFill>
                  <a:srgbClr val="45B826"/>
                </a:solidFill>
              </a:rPr>
              <a:t>contrôlent le déroulement de votre projet tout en fournissant la consultation et le support professionnel.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546" y="1660222"/>
            <a:ext cx="7649366" cy="8250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Niveau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d’automati</a:t>
            </a:r>
            <a:r>
              <a:rPr lang="en-US" sz="1700" b="1" dirty="0" err="1">
                <a:solidFill>
                  <a:srgbClr val="1E2C56"/>
                </a:solidFill>
                <a:latin typeface="Open Sans"/>
                <a:cs typeface="Open Sans"/>
              </a:rPr>
              <a:t>s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ation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jusqu’à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100%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45B826"/>
                </a:solidFill>
              </a:rPr>
              <a:t>Grâce à la </a:t>
            </a:r>
            <a:r>
              <a:rPr lang="en-US" sz="1600" dirty="0" err="1" smtClean="0">
                <a:solidFill>
                  <a:srgbClr val="45B826"/>
                </a:solidFill>
              </a:rPr>
              <a:t>personnalisation</a:t>
            </a:r>
            <a:r>
              <a:rPr lang="en-US" sz="1600" dirty="0" smtClean="0">
                <a:solidFill>
                  <a:srgbClr val="45B826"/>
                </a:solidFill>
              </a:rPr>
              <a:t> de </a:t>
            </a:r>
            <a:r>
              <a:rPr lang="en-US" sz="1600" dirty="0" err="1" smtClean="0">
                <a:solidFill>
                  <a:srgbClr val="45B826"/>
                </a:solidFill>
              </a:rPr>
              <a:t>l’outil</a:t>
            </a:r>
            <a:r>
              <a:rPr lang="en-US" sz="1600" dirty="0" smtClean="0">
                <a:solidFill>
                  <a:srgbClr val="45B826"/>
                </a:solidFill>
              </a:rPr>
              <a:t>, les corrections </a:t>
            </a:r>
            <a:r>
              <a:rPr lang="en-US" sz="1600" dirty="0" err="1" smtClean="0">
                <a:solidFill>
                  <a:srgbClr val="45B826"/>
                </a:solidFill>
              </a:rPr>
              <a:t>manuelles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nécessaires</a:t>
            </a:r>
            <a:r>
              <a:rPr lang="en-US" sz="1600" dirty="0" smtClean="0">
                <a:solidFill>
                  <a:srgbClr val="45B826"/>
                </a:solidFill>
              </a:rPr>
              <a:t> après la conversion </a:t>
            </a:r>
            <a:r>
              <a:rPr lang="en-US" sz="1600" dirty="0" err="1" smtClean="0">
                <a:solidFill>
                  <a:srgbClr val="45B826"/>
                </a:solidFill>
              </a:rPr>
              <a:t>seront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réduites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ou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même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éliminées</a:t>
            </a:r>
            <a:r>
              <a:rPr lang="en-US" sz="1600" dirty="0" smtClean="0">
                <a:solidFill>
                  <a:srgbClr val="45B826"/>
                </a:solidFill>
              </a:rPr>
              <a:t>. </a:t>
            </a:r>
            <a:endParaRPr lang="en-US" sz="1600" dirty="0">
              <a:solidFill>
                <a:srgbClr val="45B82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549" y="3036173"/>
            <a:ext cx="7649365" cy="876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glow rad="139700">
              <a:srgbClr val="FFFFFF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Nous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pouvons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mettre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en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oeuvre </a:t>
            </a:r>
            <a:r>
              <a:rPr lang="en-US" sz="1700" b="1" dirty="0" err="1" smtClean="0">
                <a:solidFill>
                  <a:srgbClr val="1E2C56"/>
                </a:solidFill>
                <a:latin typeface="Open Sans"/>
                <a:cs typeface="Open Sans"/>
              </a:rPr>
              <a:t>votre</a:t>
            </a:r>
            <a:r>
              <a:rPr lang="en-US" sz="1700" b="1" dirty="0" smtClean="0">
                <a:solidFill>
                  <a:srgbClr val="1E2C56"/>
                </a:solidFill>
                <a:latin typeface="Open Sans"/>
                <a:cs typeface="Open Sans"/>
              </a:rPr>
              <a:t> solution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>
                <a:solidFill>
                  <a:srgbClr val="45B826"/>
                </a:solidFill>
              </a:rPr>
              <a:t>Il </a:t>
            </a:r>
            <a:r>
              <a:rPr lang="en-US" sz="1600" dirty="0" err="1" smtClean="0">
                <a:solidFill>
                  <a:srgbClr val="45B826"/>
                </a:solidFill>
              </a:rPr>
              <a:t>est</a:t>
            </a:r>
            <a:r>
              <a:rPr lang="en-US" sz="1600" dirty="0" smtClean="0">
                <a:solidFill>
                  <a:srgbClr val="45B826"/>
                </a:solidFill>
              </a:rPr>
              <a:t> possible </a:t>
            </a:r>
            <a:r>
              <a:rPr lang="en-US" sz="1600" dirty="0" err="1" smtClean="0">
                <a:solidFill>
                  <a:srgbClr val="45B826"/>
                </a:solidFill>
              </a:rPr>
              <a:t>d’introduire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votre</a:t>
            </a:r>
            <a:r>
              <a:rPr lang="en-US" sz="1600" dirty="0" smtClean="0">
                <a:solidFill>
                  <a:srgbClr val="45B826"/>
                </a:solidFill>
              </a:rPr>
              <a:t> </a:t>
            </a:r>
            <a:r>
              <a:rPr lang="en-US" sz="1600" dirty="0" err="1" smtClean="0">
                <a:solidFill>
                  <a:srgbClr val="45B826"/>
                </a:solidFill>
              </a:rPr>
              <a:t>propre</a:t>
            </a:r>
            <a:r>
              <a:rPr lang="en-US" sz="1600" dirty="0" smtClean="0">
                <a:solidFill>
                  <a:srgbClr val="45B826"/>
                </a:solidFill>
              </a:rPr>
              <a:t> solution </a:t>
            </a:r>
            <a:r>
              <a:rPr lang="en-US" sz="1600" dirty="0" err="1" smtClean="0">
                <a:solidFill>
                  <a:srgbClr val="45B826"/>
                </a:solidFill>
              </a:rPr>
              <a:t>dans</a:t>
            </a:r>
            <a:r>
              <a:rPr lang="en-US" sz="1600" dirty="0" smtClean="0">
                <a:solidFill>
                  <a:srgbClr val="45B826"/>
                </a:solidFill>
              </a:rPr>
              <a:t> la </a:t>
            </a:r>
            <a:r>
              <a:rPr lang="en-US" sz="1600" dirty="0" err="1" smtClean="0">
                <a:solidFill>
                  <a:srgbClr val="45B826"/>
                </a:solidFill>
              </a:rPr>
              <a:t>liste</a:t>
            </a:r>
            <a:r>
              <a:rPr lang="en-US" sz="1600" dirty="0" smtClean="0">
                <a:solidFill>
                  <a:srgbClr val="45B826"/>
                </a:solidFill>
              </a:rPr>
              <a:t> des </a:t>
            </a:r>
            <a:r>
              <a:rPr lang="en-US" sz="1600" dirty="0" err="1" smtClean="0">
                <a:solidFill>
                  <a:srgbClr val="45B826"/>
                </a:solidFill>
              </a:rPr>
              <a:t>règles</a:t>
            </a:r>
            <a:r>
              <a:rPr lang="en-US" sz="1600" dirty="0" smtClean="0">
                <a:solidFill>
                  <a:srgbClr val="45B826"/>
                </a:solidFill>
              </a:rPr>
              <a:t> de conversion </a:t>
            </a:r>
            <a:r>
              <a:rPr lang="en-US" sz="1600" dirty="0" err="1" smtClean="0">
                <a:solidFill>
                  <a:srgbClr val="45B826"/>
                </a:solidFill>
              </a:rPr>
              <a:t>dans</a:t>
            </a:r>
            <a:r>
              <a:rPr lang="en-US" sz="1600" dirty="0" smtClean="0">
                <a:solidFill>
                  <a:srgbClr val="45B826"/>
                </a:solidFill>
              </a:rPr>
              <a:t> Ispirer </a:t>
            </a:r>
            <a:r>
              <a:rPr lang="en-US" sz="1600" dirty="0" err="1" smtClean="0">
                <a:solidFill>
                  <a:srgbClr val="45B826"/>
                </a:solidFill>
              </a:rPr>
              <a:t>MnMTK</a:t>
            </a:r>
            <a:r>
              <a:rPr lang="en-US" sz="1600" dirty="0" smtClean="0">
                <a:solidFill>
                  <a:srgbClr val="45B826"/>
                </a:solidFill>
              </a:rPr>
              <a:t>.</a:t>
            </a:r>
            <a:endParaRPr lang="ru-RU" sz="1600" dirty="0">
              <a:solidFill>
                <a:srgbClr val="45B82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0599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algn="ctr"/>
            <a:r>
              <a:rPr lang="en-US" dirty="0" smtClean="0"/>
              <a:t>www.ispirer.fr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66075"/>
            <a:ext cx="8568952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0" algn="just" eaLnBrk="1" hangingPunct="1">
              <a:spcBef>
                <a:spcPts val="700"/>
              </a:spcBef>
              <a:spcAft>
                <a:spcPts val="700"/>
              </a:spcAft>
              <a:buNone/>
              <a:defRPr/>
            </a:pP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La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société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se compose du Service de la </a:t>
            </a:r>
            <a:r>
              <a:rPr lang="en-US" sz="2200" dirty="0" err="1">
                <a:solidFill>
                  <a:srgbClr val="284678"/>
                </a:solidFill>
                <a:latin typeface="Verdana" pitchFamily="34" charset="0"/>
              </a:rPr>
              <a:t>G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estion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, des </a:t>
            </a:r>
            <a:r>
              <a:rPr lang="en-US" sz="2200" dirty="0" err="1">
                <a:solidFill>
                  <a:srgbClr val="284678"/>
                </a:solidFill>
                <a:latin typeface="Verdana" pitchFamily="34" charset="0"/>
              </a:rPr>
              <a:t>é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quipes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te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chniques et du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Sevice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de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Marketing&amp;Ventes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tous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contribuant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fr-FR" sz="2200" dirty="0" smtClean="0">
                <a:solidFill>
                  <a:srgbClr val="284678"/>
                </a:solidFill>
                <a:latin typeface="Verdana" pitchFamily="34" charset="0"/>
              </a:rPr>
              <a:t>à la mission d’ensemble de l’entreprise.</a:t>
            </a:r>
            <a:endParaRPr lang="ru-RU" sz="2200" dirty="0">
              <a:solidFill>
                <a:srgbClr val="284678"/>
              </a:solidFill>
              <a:latin typeface="Verdana" pitchFamily="34" charset="0"/>
            </a:endParaRPr>
          </a:p>
          <a:p>
            <a:pPr marL="365760" indent="0" algn="just" eaLnBrk="1" hangingPunct="1">
              <a:spcBef>
                <a:spcPts val="700"/>
              </a:spcBef>
              <a:spcAft>
                <a:spcPts val="700"/>
              </a:spcAft>
              <a:buNone/>
              <a:defRPr/>
            </a:pP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La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société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emploie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plus 50 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specialists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hautement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284678"/>
                </a:solidFill>
                <a:latin typeface="Verdana" pitchFamily="34" charset="0"/>
              </a:rPr>
              <a:t>qualifiés</a:t>
            </a:r>
            <a:r>
              <a:rPr lang="en-US" sz="2200" dirty="0" smtClean="0">
                <a:solidFill>
                  <a:srgbClr val="284678"/>
                </a:solidFill>
                <a:latin typeface="Verdana" pitchFamily="34" charset="0"/>
              </a:rPr>
              <a:t>.</a:t>
            </a:r>
            <a:endParaRPr lang="en-US" sz="2200" dirty="0">
              <a:solidFill>
                <a:srgbClr val="284678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2216" y="1429780"/>
            <a:ext cx="515547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7" lvl="2" indent="-342900" algn="just" eaLnBrk="1" hangingPunct="1">
              <a:lnSpc>
                <a:spcPts val="28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 err="1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Equipe</a:t>
            </a:r>
            <a:r>
              <a:rPr lang="en-US" sz="2000" dirty="0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de </a:t>
            </a:r>
            <a:r>
              <a:rPr lang="en-US" sz="2000" dirty="0" err="1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développement</a:t>
            </a:r>
            <a:r>
              <a:rPr lang="en-US" sz="2000" dirty="0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logiciel</a:t>
            </a:r>
            <a:endParaRPr lang="en-US" sz="2000" dirty="0">
              <a:solidFill>
                <a:srgbClr val="64B4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693737" lvl="2" indent="-342900" algn="just" eaLnBrk="1" hangingPunct="1">
              <a:lnSpc>
                <a:spcPts val="28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 err="1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Equipe</a:t>
            </a:r>
            <a:r>
              <a:rPr lang="en-US" sz="2000" dirty="0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de migration de base de </a:t>
            </a:r>
            <a:r>
              <a:rPr lang="en-US" sz="2000" dirty="0" err="1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données</a:t>
            </a:r>
            <a:endParaRPr lang="en-US" sz="2000" dirty="0">
              <a:solidFill>
                <a:srgbClr val="64B4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693737" lvl="2" indent="-342900" algn="just" eaLnBrk="1" hangingPunct="1">
              <a:lnSpc>
                <a:spcPts val="28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 err="1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Equipe</a:t>
            </a:r>
            <a:r>
              <a:rPr lang="en-US" sz="2000" dirty="0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de migration </a:t>
            </a:r>
            <a:r>
              <a:rPr lang="en-US" sz="2000" dirty="0" err="1" smtClean="0">
                <a:solidFill>
                  <a:srgbClr val="64B4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d’application</a:t>
            </a:r>
            <a:endParaRPr lang="en-US" sz="2000" dirty="0">
              <a:solidFill>
                <a:srgbClr val="64B4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9" y="1087470"/>
            <a:ext cx="3833173" cy="24209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361950"/>
            <a:ext cx="6480175" cy="431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l’entreprise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9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23635</TotalTime>
  <Words>1047</Words>
  <Application>Microsoft Office PowerPoint</Application>
  <PresentationFormat>On-screen Show (4:3)</PresentationFormat>
  <Paragraphs>194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Myriad Arabic</vt:lpstr>
      <vt:lpstr>Open Sans</vt:lpstr>
      <vt:lpstr>Times New Roman</vt:lpstr>
      <vt:lpstr>Verdana</vt:lpstr>
      <vt:lpstr>Wingdings</vt:lpstr>
      <vt:lpstr>1_Office Theme</vt:lpstr>
      <vt:lpstr>Title Slide</vt:lpstr>
      <vt:lpstr>2_Office Theme</vt:lpstr>
      <vt:lpstr>PowerPoint Presentation</vt:lpstr>
      <vt:lpstr>PowerPoint Presentation</vt:lpstr>
      <vt:lpstr>Nos activités</vt:lpstr>
      <vt:lpstr>Migration de base de données</vt:lpstr>
      <vt:lpstr>Migration d’application</vt:lpstr>
      <vt:lpstr>Aperçu du processus de migration</vt:lpstr>
      <vt:lpstr>Avantages de la Migration Automatisée avec Ispirer</vt:lpstr>
      <vt:lpstr>Avantages de la Migration Automatisée avec Ispirer</vt:lpstr>
      <vt:lpstr>Structure de l’entreprise</vt:lpstr>
      <vt:lpstr>Clients</vt:lpstr>
      <vt:lpstr>Clients</vt:lpstr>
      <vt:lpstr>Nos emplacements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Mansfield</dc:creator>
  <cp:lastModifiedBy>Ispirer Legal</cp:lastModifiedBy>
  <cp:revision>426</cp:revision>
  <dcterms:created xsi:type="dcterms:W3CDTF">2015-10-22T13:22:53Z</dcterms:created>
  <dcterms:modified xsi:type="dcterms:W3CDTF">2017-01-09T14:46:29Z</dcterms:modified>
</cp:coreProperties>
</file>